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8"/>
  </p:notesMasterIdLst>
  <p:sldIdLst>
    <p:sldId id="288" r:id="rId3"/>
    <p:sldId id="260" r:id="rId4"/>
    <p:sldId id="264" r:id="rId5"/>
    <p:sldId id="266" r:id="rId6"/>
    <p:sldId id="271" r:id="rId7"/>
    <p:sldId id="273" r:id="rId8"/>
    <p:sldId id="258" r:id="rId9"/>
    <p:sldId id="261" r:id="rId10"/>
    <p:sldId id="272" r:id="rId11"/>
    <p:sldId id="270" r:id="rId12"/>
    <p:sldId id="279" r:id="rId13"/>
    <p:sldId id="275" r:id="rId14"/>
    <p:sldId id="276" r:id="rId15"/>
    <p:sldId id="277" r:id="rId16"/>
    <p:sldId id="274" r:id="rId17"/>
    <p:sldId id="259" r:id="rId18"/>
    <p:sldId id="281" r:id="rId19"/>
    <p:sldId id="283" r:id="rId20"/>
    <p:sldId id="284" r:id="rId21"/>
    <p:sldId id="280" r:id="rId22"/>
    <p:sldId id="268" r:id="rId23"/>
    <p:sldId id="269" r:id="rId24"/>
    <p:sldId id="285" r:id="rId25"/>
    <p:sldId id="286" r:id="rId26"/>
    <p:sldId id="289" r:id="rId2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6F0E2E-1A14-47E4-A5AA-AEC1D851D1EC}" type="datetimeFigureOut">
              <a:rPr lang="de-DE" smtClean="0"/>
              <a:t>04.03.2018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A1AA73-2AF6-42D2-B7C2-D23FD715FF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1165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6BC5BE3A-DEA9-473E-A3D7-EA2D12840F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D8A9D23-9EBC-486D-87C2-1CCA5305EFB4}" type="slidenum">
              <a:rPr kumimoji="0" lang="de-DE" alt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altLang="de-D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509AADED-192D-4B21-A8D3-79434796CF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91F3AAA6-66BF-480D-B876-30CBEB4918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5399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C1B48D6C-77D4-4F44-9679-53C458DCA0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C721265-3FF4-4536-B6A4-225D3D2E29E8}" type="slidenum">
              <a:rPr kumimoji="0" lang="de-DE" alt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de-DE" altLang="de-D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85CDEC81-6B25-40B2-8C9C-89A695638C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67A25451-9CFF-48EA-83F8-E727CE79B4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358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logo_boenning_390">
            <a:extLst>
              <a:ext uri="{FF2B5EF4-FFF2-40B4-BE49-F238E27FC236}">
                <a16:creationId xmlns:a16="http://schemas.microsoft.com/office/drawing/2014/main" id="{D92C673F-8735-4FCC-AB68-718815CDE35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4351" y="5084764"/>
            <a:ext cx="4965700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noProof="0"/>
              <a:t>Titel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de-DE" noProof="0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42473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119638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6249987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6249987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7065530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logo_boenning_390">
            <a:extLst>
              <a:ext uri="{FF2B5EF4-FFF2-40B4-BE49-F238E27FC236}">
                <a16:creationId xmlns:a16="http://schemas.microsoft.com/office/drawing/2014/main" id="{C6A355BB-174E-4DA4-9664-F1DDE98C4B8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4351" y="5084764"/>
            <a:ext cx="4965700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noProof="0"/>
              <a:t>Titel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de-DE" noProof="0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7797011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4331358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3424805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8983125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9794213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1193000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79626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289634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3184278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5758787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0347622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6249987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6249987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568260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155289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240553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777430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45068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2589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578980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645651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CA68F53-4E55-4DFB-8090-0AE358AD7C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B40573B-116C-4379-A263-D1D7A3A5EB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pic>
        <p:nvPicPr>
          <p:cNvPr id="1028" name="Picture 7" descr="logo_boenning_390">
            <a:extLst>
              <a:ext uri="{FF2B5EF4-FFF2-40B4-BE49-F238E27FC236}">
                <a16:creationId xmlns:a16="http://schemas.microsoft.com/office/drawing/2014/main" id="{108805BF-A504-4092-BB00-D94598EBF7B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7267" y="5949950"/>
            <a:ext cx="2207684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Line 8">
            <a:extLst>
              <a:ext uri="{FF2B5EF4-FFF2-40B4-BE49-F238E27FC236}">
                <a16:creationId xmlns:a16="http://schemas.microsoft.com/office/drawing/2014/main" id="{C3E5095B-EFC2-46EA-AA7A-DFBE148AB865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24418" y="1268413"/>
            <a:ext cx="11233149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 sz="1800"/>
          </a:p>
        </p:txBody>
      </p:sp>
    </p:spTree>
    <p:extLst>
      <p:ext uri="{BB962C8B-B14F-4D97-AF65-F5344CB8AC3E}">
        <p14:creationId xmlns:p14="http://schemas.microsoft.com/office/powerpoint/2010/main" val="2324794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BF1F081-482E-4E31-BE26-CB46AC01C4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A75331B-D523-4807-9D3A-A5770A80E1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pic>
        <p:nvPicPr>
          <p:cNvPr id="1028" name="Picture 7" descr="logo_boenning_390">
            <a:extLst>
              <a:ext uri="{FF2B5EF4-FFF2-40B4-BE49-F238E27FC236}">
                <a16:creationId xmlns:a16="http://schemas.microsoft.com/office/drawing/2014/main" id="{D742EBFA-F960-4D97-B462-3C1DB03B623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7267" y="5949950"/>
            <a:ext cx="2207684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Line 8">
            <a:extLst>
              <a:ext uri="{FF2B5EF4-FFF2-40B4-BE49-F238E27FC236}">
                <a16:creationId xmlns:a16="http://schemas.microsoft.com/office/drawing/2014/main" id="{8C4E9076-773F-42BD-BA04-988EDFEDE0D1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24418" y="1268413"/>
            <a:ext cx="11233149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 sz="1800"/>
          </a:p>
        </p:txBody>
      </p:sp>
    </p:spTree>
    <p:extLst>
      <p:ext uri="{BB962C8B-B14F-4D97-AF65-F5344CB8AC3E}">
        <p14:creationId xmlns:p14="http://schemas.microsoft.com/office/powerpoint/2010/main" val="149390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kanzlei-boenning.d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C3A2C9A1-A7CC-4BBA-93A5-589238B411C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57400" y="304800"/>
            <a:ext cx="7772400" cy="4648200"/>
          </a:xfrm>
        </p:spPr>
        <p:txBody>
          <a:bodyPr/>
          <a:lstStyle/>
          <a:p>
            <a:pPr eaLnBrk="1" hangingPunct="1"/>
            <a:r>
              <a:rPr lang="de-DE" altLang="de-DE" sz="3000" b="1" dirty="0"/>
              <a:t>KWK-Qualifikationsseminar</a:t>
            </a:r>
            <a:br>
              <a:rPr lang="de-DE" altLang="de-DE" sz="3000" b="1" dirty="0"/>
            </a:br>
            <a:br>
              <a:rPr lang="de-DE" altLang="de-DE" sz="3000" b="1" dirty="0"/>
            </a:br>
            <a:r>
              <a:rPr lang="de-DE" altLang="de-DE" sz="2400" b="1" dirty="0"/>
              <a:t>„Die gesetzlich bzw. rechtlich relevanten Anforderungen im Überblick (Grundlagen)“</a:t>
            </a:r>
            <a:br>
              <a:rPr lang="de-DE" altLang="de-DE" sz="2400" dirty="0"/>
            </a:br>
            <a:br>
              <a:rPr lang="de-DE" altLang="de-DE" sz="2800" dirty="0"/>
            </a:br>
            <a:r>
              <a:rPr lang="de-DE" altLang="de-DE" sz="2000" dirty="0"/>
              <a:t>Dr. Bönning Rechtsanwaltsgesellschaft mbH,</a:t>
            </a:r>
            <a:br>
              <a:rPr lang="de-DE" altLang="de-DE" sz="2000" dirty="0"/>
            </a:br>
            <a:r>
              <a:rPr lang="de-DE" altLang="de-DE" sz="2000" dirty="0"/>
              <a:t>Rechtsanwältin Dr. Christina Bönning-Huber,</a:t>
            </a:r>
            <a:br>
              <a:rPr lang="de-DE" altLang="de-DE" sz="2000" dirty="0"/>
            </a:br>
            <a:r>
              <a:rPr lang="de-DE" altLang="de-DE" sz="2000" dirty="0"/>
              <a:t>zugleich Fachanwältin für Bau- und Architektenrecht und</a:t>
            </a:r>
            <a:br>
              <a:rPr lang="de-DE" altLang="de-DE" sz="2000" dirty="0"/>
            </a:br>
            <a:r>
              <a:rPr lang="de-DE" altLang="de-DE" sz="2000" dirty="0"/>
              <a:t>Fachanwältin für Verwaltungsrecht</a:t>
            </a:r>
          </a:p>
        </p:txBody>
      </p:sp>
    </p:spTree>
    <p:extLst>
      <p:ext uri="{BB962C8B-B14F-4D97-AF65-F5344CB8AC3E}">
        <p14:creationId xmlns:p14="http://schemas.microsoft.com/office/powerpoint/2010/main" val="39097748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>
            <a:extLst>
              <a:ext uri="{FF2B5EF4-FFF2-40B4-BE49-F238E27FC236}">
                <a16:creationId xmlns:a16="http://schemas.microsoft.com/office/drawing/2014/main" id="{29935535-9E46-42AC-BDE0-5AC206E94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313" y="260350"/>
            <a:ext cx="8229600" cy="1143000"/>
          </a:xfrm>
        </p:spPr>
        <p:txBody>
          <a:bodyPr/>
          <a:lstStyle/>
          <a:p>
            <a:r>
              <a:rPr lang="de-DE" altLang="de-DE" sz="3200" dirty="0"/>
              <a:t>Anforderungen an KWK-Anlagen</a:t>
            </a:r>
          </a:p>
        </p:txBody>
      </p:sp>
      <p:sp>
        <p:nvSpPr>
          <p:cNvPr id="6147" name="Inhaltsplatzhalter 2">
            <a:extLst>
              <a:ext uri="{FF2B5EF4-FFF2-40B4-BE49-F238E27FC236}">
                <a16:creationId xmlns:a16="http://schemas.microsoft.com/office/drawing/2014/main" id="{623DB8F6-44C8-4707-85A7-0A28273122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endParaRPr lang="de-DE" altLang="de-DE" sz="1600" dirty="0"/>
          </a:p>
          <a:p>
            <a:pPr marL="0" indent="0">
              <a:buNone/>
              <a:defRPr/>
            </a:pPr>
            <a:endParaRPr lang="de-DE" altLang="de-DE" sz="2000" dirty="0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AB6FAFF8-D2CD-48A8-A4BF-0842544298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091" y="1403350"/>
            <a:ext cx="11159231" cy="4455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975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>
            <a:extLst>
              <a:ext uri="{FF2B5EF4-FFF2-40B4-BE49-F238E27FC236}">
                <a16:creationId xmlns:a16="http://schemas.microsoft.com/office/drawing/2014/main" id="{29935535-9E46-42AC-BDE0-5AC206E94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313" y="260350"/>
            <a:ext cx="8229600" cy="1143000"/>
          </a:xfrm>
        </p:spPr>
        <p:txBody>
          <a:bodyPr/>
          <a:lstStyle/>
          <a:p>
            <a:r>
              <a:rPr lang="de-DE" altLang="de-DE" sz="3200" dirty="0"/>
              <a:t>Anforderungen an KWK-Anlagen</a:t>
            </a:r>
          </a:p>
        </p:txBody>
      </p:sp>
      <p:sp>
        <p:nvSpPr>
          <p:cNvPr id="6147" name="Inhaltsplatzhalter 2">
            <a:extLst>
              <a:ext uri="{FF2B5EF4-FFF2-40B4-BE49-F238E27FC236}">
                <a16:creationId xmlns:a16="http://schemas.microsoft.com/office/drawing/2014/main" id="{623DB8F6-44C8-4707-85A7-0A28273122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de-DE" altLang="de-DE" sz="2000" dirty="0"/>
              <a:t>EEG-Umlage mit über 6 Ct/kWh deutliche wirtschaftliche Bedeutung</a:t>
            </a:r>
          </a:p>
          <a:p>
            <a:pPr marL="0" indent="0">
              <a:buNone/>
              <a:defRPr/>
            </a:pPr>
            <a:endParaRPr lang="de-DE" altLang="de-DE" sz="2000" dirty="0"/>
          </a:p>
          <a:p>
            <a:pPr marL="0" indent="0">
              <a:buNone/>
              <a:defRPr/>
            </a:pPr>
            <a:endParaRPr lang="de-DE" altLang="de-DE" sz="2000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de-DE" altLang="de-DE" sz="2000" dirty="0"/>
              <a:t>Grundsatz:	jeder zahlt grundsätzlich für Eigenverbrauch oder sonstigem Verbrauch des Stroms</a:t>
            </a:r>
          </a:p>
          <a:p>
            <a:pPr marL="0" indent="0">
              <a:buNone/>
              <a:defRPr/>
            </a:pPr>
            <a:r>
              <a:rPr lang="de-DE" altLang="de-DE" sz="2000" dirty="0"/>
              <a:t>		damit: der Anlagenbetreiber muss diese EEG-Umlage abführen, was seinen 			wirtschaftlichen Erfolg minimiert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de-DE" altLang="de-DE" sz="2000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de-DE" altLang="de-DE" sz="2000" dirty="0"/>
              <a:t>Ausnahme:	nach §§ 61 a EEG besteht die Möglichkeit, dass die EEG-Umlage ganz oder teils (60% 		entfällt)</a:t>
            </a:r>
            <a:endParaRPr lang="de-DE" altLang="de-DE" sz="1600" dirty="0"/>
          </a:p>
          <a:p>
            <a:pPr>
              <a:buFont typeface="Arial" panose="020B0604020202020204" pitchFamily="34" charset="0"/>
              <a:buChar char="•"/>
              <a:defRPr/>
            </a:pPr>
            <a:endParaRPr lang="de-DE" altLang="de-DE" sz="1600" dirty="0"/>
          </a:p>
          <a:p>
            <a:pPr marL="0" indent="0">
              <a:buNone/>
              <a:defRPr/>
            </a:pPr>
            <a:endParaRPr lang="de-DE" altLang="de-DE" sz="2000" dirty="0"/>
          </a:p>
        </p:txBody>
      </p:sp>
    </p:spTree>
    <p:extLst>
      <p:ext uri="{BB962C8B-B14F-4D97-AF65-F5344CB8AC3E}">
        <p14:creationId xmlns:p14="http://schemas.microsoft.com/office/powerpoint/2010/main" val="31116688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>
            <a:extLst>
              <a:ext uri="{FF2B5EF4-FFF2-40B4-BE49-F238E27FC236}">
                <a16:creationId xmlns:a16="http://schemas.microsoft.com/office/drawing/2014/main" id="{29935535-9E46-42AC-BDE0-5AC206E94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313" y="260350"/>
            <a:ext cx="8229600" cy="1143000"/>
          </a:xfrm>
        </p:spPr>
        <p:txBody>
          <a:bodyPr/>
          <a:lstStyle/>
          <a:p>
            <a:r>
              <a:rPr lang="de-DE" altLang="de-DE" sz="3200" dirty="0"/>
              <a:t>Anforderungen an KWK-Anlagen</a:t>
            </a:r>
          </a:p>
        </p:txBody>
      </p:sp>
      <p:sp>
        <p:nvSpPr>
          <p:cNvPr id="6147" name="Inhaltsplatzhalter 2">
            <a:extLst>
              <a:ext uri="{FF2B5EF4-FFF2-40B4-BE49-F238E27FC236}">
                <a16:creationId xmlns:a16="http://schemas.microsoft.com/office/drawing/2014/main" id="{623DB8F6-44C8-4707-85A7-0A28273122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de-DE" altLang="de-DE" sz="2000" dirty="0"/>
              <a:t>Voraussetzungen für das (teilweise) Entfallen der EEG-Umlage</a:t>
            </a:r>
          </a:p>
          <a:p>
            <a:pPr marL="0" indent="0">
              <a:buNone/>
              <a:defRPr/>
            </a:pPr>
            <a:endParaRPr lang="de-DE" altLang="de-DE" sz="2000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de-DE" altLang="de-DE" sz="2000" dirty="0"/>
              <a:t>Eigenversorgung: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de-DE" altLang="de-DE" sz="1600" dirty="0"/>
              <a:t>keine Durchleitung durch ein Netz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de-DE" altLang="de-DE" sz="1600" dirty="0"/>
              <a:t>Verbrauch des Stroms in unmittelbaren räumlichen Zusammenhang vom Standort der Anlage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de-DE" altLang="de-DE" sz="1600" dirty="0"/>
              <a:t>Personenidentität zwischen Anlagenbetreiber und Letztverbraucher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de-DE" altLang="de-DE" sz="2000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de-DE" altLang="de-DE" sz="2000" dirty="0"/>
              <a:t>bei KWK-Anlagen müssen die weiteren Voraussetzungen nach § 61 b Nr.2 EEG erfüllt sein (hocheffizient </a:t>
            </a:r>
            <a:r>
              <a:rPr lang="de-DE" altLang="de-DE" sz="2000" dirty="0" err="1"/>
              <a:t>i.S.d</a:t>
            </a:r>
            <a:r>
              <a:rPr lang="de-DE" altLang="de-DE" sz="2000" dirty="0"/>
              <a:t>. § 53 a Abs.1 S.3 </a:t>
            </a:r>
            <a:r>
              <a:rPr lang="de-DE" altLang="de-DE" sz="2000" dirty="0" err="1"/>
              <a:t>EnergiesteuerG</a:t>
            </a:r>
            <a:r>
              <a:rPr lang="de-DE" altLang="de-DE" sz="2000" dirty="0"/>
              <a:t> etc.)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de-DE" altLang="de-DE" sz="2000" dirty="0"/>
          </a:p>
          <a:p>
            <a:pPr marL="0" indent="0">
              <a:buNone/>
              <a:defRPr/>
            </a:pPr>
            <a:endParaRPr lang="de-DE" altLang="de-DE" sz="2000" dirty="0"/>
          </a:p>
        </p:txBody>
      </p:sp>
    </p:spTree>
    <p:extLst>
      <p:ext uri="{BB962C8B-B14F-4D97-AF65-F5344CB8AC3E}">
        <p14:creationId xmlns:p14="http://schemas.microsoft.com/office/powerpoint/2010/main" val="21241484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>
            <a:extLst>
              <a:ext uri="{FF2B5EF4-FFF2-40B4-BE49-F238E27FC236}">
                <a16:creationId xmlns:a16="http://schemas.microsoft.com/office/drawing/2014/main" id="{29935535-9E46-42AC-BDE0-5AC206E94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313" y="260350"/>
            <a:ext cx="8229600" cy="1143000"/>
          </a:xfrm>
        </p:spPr>
        <p:txBody>
          <a:bodyPr/>
          <a:lstStyle/>
          <a:p>
            <a:r>
              <a:rPr lang="de-DE" altLang="de-DE" sz="3200" dirty="0"/>
              <a:t>Anforderungen an KWK-Anlagen</a:t>
            </a:r>
          </a:p>
        </p:txBody>
      </p:sp>
      <p:sp>
        <p:nvSpPr>
          <p:cNvPr id="6147" name="Inhaltsplatzhalter 2">
            <a:extLst>
              <a:ext uri="{FF2B5EF4-FFF2-40B4-BE49-F238E27FC236}">
                <a16:creationId xmlns:a16="http://schemas.microsoft.com/office/drawing/2014/main" id="{623DB8F6-44C8-4707-85A7-0A28273122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de-DE" altLang="de-DE" sz="2000" dirty="0"/>
              <a:t>EEG-Umlage</a:t>
            </a:r>
          </a:p>
          <a:p>
            <a:pPr marL="0" indent="0">
              <a:buNone/>
              <a:defRPr/>
            </a:pPr>
            <a:endParaRPr lang="de-DE" altLang="de-DE" sz="2000" dirty="0"/>
          </a:p>
          <a:p>
            <a:pPr marL="0" indent="0">
              <a:buNone/>
              <a:defRPr/>
            </a:pPr>
            <a:r>
              <a:rPr lang="de-DE" altLang="de-DE" sz="2000" dirty="0"/>
              <a:t>Entfällt zu 100 %, wenn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de-DE" altLang="de-DE" sz="2000" dirty="0"/>
              <a:t>die obigen Voraussetzungen (Eigenverbrauch und hocheffizient…) vorliegen und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de-DE" altLang="de-DE" sz="2000" dirty="0"/>
              <a:t>Bestandsanlage </a:t>
            </a:r>
            <a:r>
              <a:rPr lang="de-DE" altLang="de-DE" sz="2000" dirty="0">
                <a:solidFill>
                  <a:srgbClr val="00B0F0"/>
                </a:solidFill>
              </a:rPr>
              <a:t>oder</a:t>
            </a:r>
            <a:r>
              <a:rPr lang="de-DE" altLang="de-DE" sz="2000" dirty="0"/>
              <a:t> Inbetriebnahme ab 01.08.2014 und </a:t>
            </a:r>
          </a:p>
          <a:p>
            <a:pPr marL="0" indent="0">
              <a:buNone/>
              <a:defRPr/>
            </a:pPr>
            <a:endParaRPr lang="de-DE" altLang="de-DE" sz="1600" dirty="0"/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de-DE" altLang="de-DE" sz="1600" dirty="0"/>
              <a:t>Kraftwerkseigenverbrauch oder 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de-DE" altLang="de-DE" sz="1600" dirty="0"/>
              <a:t>Stromerzeugungsanlage ist weder unmittelbar noch mittelbar an ein Netz angeschlossen ist oder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de-DE" altLang="de-DE" sz="1600" dirty="0"/>
              <a:t>sich der Eigenversorger selbst vollständig mit Strom aus erneuerbaren Energien versorgt und für den Strom aus seiner Anlage, den er nicht selbst verbraucht, keine Zahlung nach Teil 3 in Anspruch nimmt oder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de-DE" altLang="de-DE" sz="1600" dirty="0"/>
              <a:t>die Stromerzeugungsanlage hat eine installierte Leistung von höchstens 10 kW, für höchstens 10 Megawattstunden selbst verbrauchten Strom pro Kalenderjahr für 20 Jahre ab Inbetriebnahme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de-DE" altLang="de-DE" sz="1600" dirty="0"/>
          </a:p>
          <a:p>
            <a:pPr marL="0" indent="0">
              <a:buNone/>
              <a:defRPr/>
            </a:pPr>
            <a:endParaRPr lang="de-DE" altLang="de-DE" sz="1600" dirty="0"/>
          </a:p>
          <a:p>
            <a:pPr marL="0" indent="0">
              <a:buNone/>
              <a:defRPr/>
            </a:pPr>
            <a:endParaRPr lang="de-DE" altLang="de-DE" sz="2000" dirty="0"/>
          </a:p>
        </p:txBody>
      </p:sp>
    </p:spTree>
    <p:extLst>
      <p:ext uri="{BB962C8B-B14F-4D97-AF65-F5344CB8AC3E}">
        <p14:creationId xmlns:p14="http://schemas.microsoft.com/office/powerpoint/2010/main" val="10215800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>
            <a:extLst>
              <a:ext uri="{FF2B5EF4-FFF2-40B4-BE49-F238E27FC236}">
                <a16:creationId xmlns:a16="http://schemas.microsoft.com/office/drawing/2014/main" id="{29935535-9E46-42AC-BDE0-5AC206E94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313" y="260350"/>
            <a:ext cx="8229600" cy="1143000"/>
          </a:xfrm>
        </p:spPr>
        <p:txBody>
          <a:bodyPr/>
          <a:lstStyle/>
          <a:p>
            <a:r>
              <a:rPr lang="de-DE" altLang="de-DE" sz="3200" dirty="0"/>
              <a:t>Anforderungen an KWK-Anlagen</a:t>
            </a:r>
          </a:p>
        </p:txBody>
      </p:sp>
      <p:sp>
        <p:nvSpPr>
          <p:cNvPr id="6147" name="Inhaltsplatzhalter 2">
            <a:extLst>
              <a:ext uri="{FF2B5EF4-FFF2-40B4-BE49-F238E27FC236}">
                <a16:creationId xmlns:a16="http://schemas.microsoft.com/office/drawing/2014/main" id="{623DB8F6-44C8-4707-85A7-0A28273122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de-DE" altLang="de-DE" sz="2000" dirty="0"/>
              <a:t>EEG-Umlage – Irritationen bei KWK-Anlagen durch EU-Kommission</a:t>
            </a:r>
          </a:p>
          <a:p>
            <a:pPr marL="0" indent="0">
              <a:buNone/>
              <a:defRPr/>
            </a:pPr>
            <a:endParaRPr lang="de-DE" altLang="de-DE" sz="2000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de-DE" altLang="de-DE" sz="2000" dirty="0"/>
              <a:t>EU-Kommission hat die Befreiung von der EEG-Umlage für Bestandsanlagen weiterhin akzeptiert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de-DE" altLang="de-DE" sz="2000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de-DE" altLang="de-DE" sz="2000" dirty="0"/>
              <a:t>EU-Kommission hat die Befreiung von der EEG-Umlage bei Neuanlagen für die vollständige Befreiung genehmigt (nur bei EE-Anlagen, oder auch KWK-Anlagen?)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de-DE" altLang="de-DE" sz="2000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de-DE" altLang="de-DE" sz="2000" dirty="0"/>
              <a:t>EU-Kommission befürchtet bei KWK-Anlagen eine Überförderung und hat deshalb die Verlängerung der beihilferechtlichen Genehmigung verweigert. Konsequenz: bis zur Neugestaltung der gesetzlichen Regelungen und Genehmigung der EU-Kommission muss die EEG-Umlage ab 01.01.2018 vollständig gezahlt werden.</a:t>
            </a:r>
            <a:endParaRPr lang="de-DE" altLang="de-DE" sz="1600" dirty="0"/>
          </a:p>
          <a:p>
            <a:pPr>
              <a:buFont typeface="Arial" panose="020B0604020202020204" pitchFamily="34" charset="0"/>
              <a:buChar char="•"/>
              <a:defRPr/>
            </a:pPr>
            <a:endParaRPr lang="de-DE" altLang="de-DE" sz="1600" dirty="0"/>
          </a:p>
          <a:p>
            <a:pPr marL="0" indent="0">
              <a:buNone/>
              <a:defRPr/>
            </a:pPr>
            <a:endParaRPr lang="de-DE" altLang="de-DE" sz="2000" dirty="0"/>
          </a:p>
        </p:txBody>
      </p:sp>
    </p:spTree>
    <p:extLst>
      <p:ext uri="{BB962C8B-B14F-4D97-AF65-F5344CB8AC3E}">
        <p14:creationId xmlns:p14="http://schemas.microsoft.com/office/powerpoint/2010/main" val="16657734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>
            <a:extLst>
              <a:ext uri="{FF2B5EF4-FFF2-40B4-BE49-F238E27FC236}">
                <a16:creationId xmlns:a16="http://schemas.microsoft.com/office/drawing/2014/main" id="{29935535-9E46-42AC-BDE0-5AC206E94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313" y="260350"/>
            <a:ext cx="8229600" cy="1143000"/>
          </a:xfrm>
        </p:spPr>
        <p:txBody>
          <a:bodyPr/>
          <a:lstStyle/>
          <a:p>
            <a:r>
              <a:rPr lang="de-DE" altLang="de-DE" sz="3200" dirty="0"/>
              <a:t>Anforderungen an KWK-Anlagen</a:t>
            </a:r>
          </a:p>
        </p:txBody>
      </p:sp>
      <p:sp>
        <p:nvSpPr>
          <p:cNvPr id="6147" name="Inhaltsplatzhalter 2">
            <a:extLst>
              <a:ext uri="{FF2B5EF4-FFF2-40B4-BE49-F238E27FC236}">
                <a16:creationId xmlns:a16="http://schemas.microsoft.com/office/drawing/2014/main" id="{623DB8F6-44C8-4707-85A7-0A28273122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endParaRPr lang="de-DE" altLang="de-DE" sz="2000" dirty="0"/>
          </a:p>
          <a:p>
            <a:pPr marL="0" indent="0">
              <a:buNone/>
              <a:defRPr/>
            </a:pPr>
            <a:endParaRPr lang="de-DE" altLang="de-DE" sz="2000" dirty="0"/>
          </a:p>
          <a:p>
            <a:pPr marL="0" indent="0">
              <a:buNone/>
              <a:defRPr/>
            </a:pPr>
            <a:endParaRPr lang="de-DE" altLang="de-DE" sz="2000" dirty="0"/>
          </a:p>
          <a:p>
            <a:pPr marL="0" indent="0">
              <a:buNone/>
              <a:defRPr/>
            </a:pPr>
            <a:endParaRPr lang="de-DE" altLang="de-DE" sz="2000" dirty="0"/>
          </a:p>
          <a:p>
            <a:pPr marL="0" indent="0" algn="ctr">
              <a:buNone/>
              <a:defRPr/>
            </a:pPr>
            <a:r>
              <a:rPr lang="de-DE" altLang="de-DE" sz="2000" dirty="0"/>
              <a:t>KWK und Mietrecht bzw. WEG</a:t>
            </a:r>
          </a:p>
          <a:p>
            <a:pPr marL="0" indent="0" algn="ctr">
              <a:buNone/>
              <a:defRPr/>
            </a:pPr>
            <a:endParaRPr lang="de-DE" altLang="de-DE" sz="2000" dirty="0"/>
          </a:p>
          <a:p>
            <a:pPr>
              <a:buFont typeface="Arial" panose="020B0604020202020204" pitchFamily="34" charset="0"/>
              <a:buChar char="•"/>
              <a:defRPr/>
            </a:pPr>
            <a:endParaRPr lang="de-DE" altLang="de-DE" sz="2000" dirty="0"/>
          </a:p>
          <a:p>
            <a:pPr marL="0" indent="0" algn="ctr">
              <a:buNone/>
              <a:defRPr/>
            </a:pPr>
            <a:endParaRPr lang="de-DE" altLang="de-DE" sz="2000" dirty="0"/>
          </a:p>
          <a:p>
            <a:pPr marL="0" indent="0" algn="ctr">
              <a:buNone/>
              <a:defRPr/>
            </a:pPr>
            <a:endParaRPr lang="de-DE" altLang="de-DE" sz="2000" dirty="0"/>
          </a:p>
          <a:p>
            <a:pPr marL="0" indent="0">
              <a:buNone/>
              <a:defRPr/>
            </a:pPr>
            <a:endParaRPr lang="de-DE" altLang="de-DE" sz="2000" dirty="0"/>
          </a:p>
        </p:txBody>
      </p:sp>
    </p:spTree>
    <p:extLst>
      <p:ext uri="{BB962C8B-B14F-4D97-AF65-F5344CB8AC3E}">
        <p14:creationId xmlns:p14="http://schemas.microsoft.com/office/powerpoint/2010/main" val="1666997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>
            <a:extLst>
              <a:ext uri="{FF2B5EF4-FFF2-40B4-BE49-F238E27FC236}">
                <a16:creationId xmlns:a16="http://schemas.microsoft.com/office/drawing/2014/main" id="{29935535-9E46-42AC-BDE0-5AC206E94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313" y="260350"/>
            <a:ext cx="8229600" cy="1143000"/>
          </a:xfrm>
        </p:spPr>
        <p:txBody>
          <a:bodyPr/>
          <a:lstStyle/>
          <a:p>
            <a:r>
              <a:rPr lang="de-DE" altLang="de-DE" sz="3200" dirty="0"/>
              <a:t>Anforderungen an KWK-Anlagen</a:t>
            </a:r>
          </a:p>
        </p:txBody>
      </p:sp>
      <p:sp>
        <p:nvSpPr>
          <p:cNvPr id="6147" name="Inhaltsplatzhalter 2">
            <a:extLst>
              <a:ext uri="{FF2B5EF4-FFF2-40B4-BE49-F238E27FC236}">
                <a16:creationId xmlns:a16="http://schemas.microsoft.com/office/drawing/2014/main" id="{623DB8F6-44C8-4707-85A7-0A28273122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000" b="1" dirty="0"/>
              <a:t>Wärmelieferung und Mietrecht</a:t>
            </a:r>
          </a:p>
          <a:p>
            <a:pPr marL="0" indent="0">
              <a:buNone/>
            </a:pPr>
            <a:r>
              <a:rPr lang="de-DE" sz="2000" dirty="0"/>
              <a:t>Die Wärmeversorgung eines vermieteten Mehrfamilienhauses kann in unterschiedlicher Weise organisiert werden:</a:t>
            </a:r>
          </a:p>
          <a:p>
            <a:r>
              <a:rPr lang="de-DE" sz="2000" dirty="0"/>
              <a:t>Der Gebäudeeigentümer ist Eigentümer der Wärmeerzeugungsanlage und betreibt die Anlage, wartet sie und hält sie instand (</a:t>
            </a:r>
            <a:r>
              <a:rPr lang="de-DE" sz="2000" i="1" dirty="0"/>
              <a:t>Eigenversorgung</a:t>
            </a:r>
            <a:r>
              <a:rPr lang="de-DE" sz="2000" dirty="0"/>
              <a:t>). Die dem Gebäudeeigentümer entstehenden Kosten werden auf die Nutzer verteilt.</a:t>
            </a:r>
          </a:p>
          <a:p>
            <a:r>
              <a:rPr lang="de-DE" sz="2000" dirty="0"/>
              <a:t>Der Gebäudeeigentümer bezieht die Wärme von einem eigenständig gewerblichen Lieferanten von Wärme auf der Grundlage eines Wärmelieferungsvertrages </a:t>
            </a:r>
            <a:r>
              <a:rPr lang="de-DE" sz="2000" i="1" dirty="0"/>
              <a:t>(Wärmelieferung)</a:t>
            </a:r>
            <a:r>
              <a:rPr lang="de-DE" sz="2000" dirty="0"/>
              <a:t> und verteilt das von ihm dafür zu entrichtende Entgelt auf die Nutzer.</a:t>
            </a:r>
          </a:p>
          <a:p>
            <a:r>
              <a:rPr lang="de-DE" sz="2000" dirty="0"/>
              <a:t>Der Gebäudeeigentümer beauftragt einen eigenständig gewerblichen Lieferanten von Wärme, der mit den Nutzern direkt Einzelwärmeversorgungsverträge abschließt und von diesen direkt das Entgelt für die Wärmelieferung erhält </a:t>
            </a:r>
            <a:r>
              <a:rPr lang="de-DE" sz="2000" i="1" dirty="0"/>
              <a:t>(Direktlieferung).</a:t>
            </a:r>
            <a:endParaRPr lang="de-DE" sz="2000" dirty="0"/>
          </a:p>
          <a:p>
            <a:pPr marL="0" indent="0">
              <a:buNone/>
              <a:defRPr/>
            </a:pPr>
            <a:endParaRPr lang="de-DE" altLang="de-DE" sz="2000" dirty="0"/>
          </a:p>
        </p:txBody>
      </p:sp>
    </p:spTree>
    <p:extLst>
      <p:ext uri="{BB962C8B-B14F-4D97-AF65-F5344CB8AC3E}">
        <p14:creationId xmlns:p14="http://schemas.microsoft.com/office/powerpoint/2010/main" val="24045284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>
            <a:extLst>
              <a:ext uri="{FF2B5EF4-FFF2-40B4-BE49-F238E27FC236}">
                <a16:creationId xmlns:a16="http://schemas.microsoft.com/office/drawing/2014/main" id="{29935535-9E46-42AC-BDE0-5AC206E94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313" y="260350"/>
            <a:ext cx="8229600" cy="1143000"/>
          </a:xfrm>
        </p:spPr>
        <p:txBody>
          <a:bodyPr/>
          <a:lstStyle/>
          <a:p>
            <a:r>
              <a:rPr lang="de-DE" altLang="de-DE" sz="3200" dirty="0"/>
              <a:t>Anforderungen an KWK-Anlagen</a:t>
            </a:r>
          </a:p>
        </p:txBody>
      </p:sp>
      <p:sp>
        <p:nvSpPr>
          <p:cNvPr id="6147" name="Inhaltsplatzhalter 2">
            <a:extLst>
              <a:ext uri="{FF2B5EF4-FFF2-40B4-BE49-F238E27FC236}">
                <a16:creationId xmlns:a16="http://schemas.microsoft.com/office/drawing/2014/main" id="{623DB8F6-44C8-4707-85A7-0A28273122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000" b="1" dirty="0"/>
              <a:t>Wärmelieferung und Mietrecht: Eigenversorgung</a:t>
            </a:r>
          </a:p>
          <a:p>
            <a:pPr marL="0" indent="0">
              <a:buNone/>
              <a:defRPr/>
            </a:pPr>
            <a:endParaRPr lang="de-DE" altLang="de-DE" sz="2000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de-DE" sz="2000" dirty="0"/>
              <a:t>Gemäß § 556 Abs. 1 BGB dürfen als Betriebskosten auf die Mieter die in der Betriebskostenverordnung</a:t>
            </a:r>
            <a:r>
              <a:rPr lang="de-DE" sz="2000" baseline="30000" dirty="0"/>
              <a:t> </a:t>
            </a:r>
            <a:r>
              <a:rPr lang="de-DE" sz="2000" dirty="0"/>
              <a:t>(BetrKV) genannten Kosten umgelegt werden. § 2 Nr.4a) BetrKV benennt die umlagefähigen Heizkosten für den Fall der </a:t>
            </a:r>
            <a:r>
              <a:rPr lang="de-DE" sz="2000" i="1" dirty="0"/>
              <a:t>Eigenversorgung.</a:t>
            </a:r>
            <a:r>
              <a:rPr lang="de-DE" sz="2000" dirty="0"/>
              <a:t> Umgelegt werden können nur die in dem dortigen abschließenden Katalog genannten Einzelkostenpositionen. Das sind die Brennstoffkosten, Stromkosten der Heizung, Wartungs- und weitere Kosten. Für den Vermieter sind die mit ihrem Betrieb verbundenen </a:t>
            </a:r>
            <a:r>
              <a:rPr lang="de-DE" sz="2000" i="1" dirty="0"/>
              <a:t>Brennstoffkosten</a:t>
            </a:r>
            <a:r>
              <a:rPr lang="de-DE" sz="2000" dirty="0"/>
              <a:t> nur </a:t>
            </a:r>
            <a:r>
              <a:rPr lang="de-DE" sz="2000" i="1" dirty="0"/>
              <a:t>durchlaufende Kosten.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de-DE" sz="2000" dirty="0"/>
              <a:t>Die </a:t>
            </a:r>
            <a:r>
              <a:rPr lang="de-DE" sz="2000" i="1" dirty="0"/>
              <a:t>Investition</a:t>
            </a:r>
            <a:r>
              <a:rPr lang="de-DE" sz="2000" dirty="0"/>
              <a:t> in eine moderne Heizungsanlage dagegen muss der Vermieter bei der Eigenversorgung aus den </a:t>
            </a:r>
            <a:r>
              <a:rPr lang="de-DE" sz="2000" i="1" dirty="0"/>
              <a:t>Kaltmieteinnahmen</a:t>
            </a:r>
            <a:r>
              <a:rPr lang="de-DE" sz="2000" dirty="0"/>
              <a:t> bestreiten. Die Modernisierungsinvestitionen des Vermieters berechtigen ihn gemäß § 559 BGB zur Erhöhung der Kaltmiete.</a:t>
            </a:r>
            <a:endParaRPr lang="de-DE" sz="2000" i="1" dirty="0"/>
          </a:p>
          <a:p>
            <a:pPr>
              <a:buFont typeface="Arial" panose="020B0604020202020204" pitchFamily="34" charset="0"/>
              <a:buChar char="•"/>
              <a:defRPr/>
            </a:pPr>
            <a:endParaRPr lang="de-DE" altLang="de-DE" sz="2000" dirty="0"/>
          </a:p>
        </p:txBody>
      </p:sp>
    </p:spTree>
    <p:extLst>
      <p:ext uri="{BB962C8B-B14F-4D97-AF65-F5344CB8AC3E}">
        <p14:creationId xmlns:p14="http://schemas.microsoft.com/office/powerpoint/2010/main" val="23635990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>
            <a:extLst>
              <a:ext uri="{FF2B5EF4-FFF2-40B4-BE49-F238E27FC236}">
                <a16:creationId xmlns:a16="http://schemas.microsoft.com/office/drawing/2014/main" id="{29935535-9E46-42AC-BDE0-5AC206E94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313" y="260350"/>
            <a:ext cx="8229600" cy="1143000"/>
          </a:xfrm>
        </p:spPr>
        <p:txBody>
          <a:bodyPr/>
          <a:lstStyle/>
          <a:p>
            <a:r>
              <a:rPr lang="de-DE" altLang="de-DE" sz="3200" dirty="0"/>
              <a:t>Anforderungen an KWK-Anlagen</a:t>
            </a:r>
          </a:p>
        </p:txBody>
      </p:sp>
      <p:sp>
        <p:nvSpPr>
          <p:cNvPr id="6147" name="Inhaltsplatzhalter 2">
            <a:extLst>
              <a:ext uri="{FF2B5EF4-FFF2-40B4-BE49-F238E27FC236}">
                <a16:creationId xmlns:a16="http://schemas.microsoft.com/office/drawing/2014/main" id="{623DB8F6-44C8-4707-85A7-0A28273122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000" b="1" dirty="0"/>
              <a:t>Wärmelieferung und Mietrecht: Wärmelieferung, bei Neuverträgen</a:t>
            </a:r>
          </a:p>
          <a:p>
            <a:pPr marL="0" indent="0">
              <a:buNone/>
              <a:defRPr/>
            </a:pPr>
            <a:endParaRPr lang="de-DE" altLang="de-DE" sz="2000" dirty="0"/>
          </a:p>
          <a:p>
            <a:pPr marL="0" indent="0">
              <a:buNone/>
              <a:defRPr/>
            </a:pPr>
            <a:r>
              <a:rPr lang="de-DE" sz="2000" dirty="0"/>
              <a:t>Der Vermieter kann sich bei der Neuvermietung </a:t>
            </a:r>
            <a:r>
              <a:rPr lang="de-DE" sz="2000" i="1" dirty="0"/>
              <a:t>frei zwischen</a:t>
            </a:r>
            <a:r>
              <a:rPr lang="de-DE" sz="2000" dirty="0"/>
              <a:t> der Art der Beheizung – </a:t>
            </a:r>
            <a:r>
              <a:rPr lang="de-DE" sz="2000" i="1" dirty="0"/>
              <a:t>Eigenversorgung oder Wärmelieferung</a:t>
            </a:r>
            <a:r>
              <a:rPr lang="de-DE" sz="2000" dirty="0"/>
              <a:t> – </a:t>
            </a:r>
            <a:r>
              <a:rPr lang="de-DE" sz="2000" i="1" dirty="0"/>
              <a:t>entscheiden.</a:t>
            </a:r>
            <a:r>
              <a:rPr lang="de-DE" sz="2000" dirty="0"/>
              <a:t> Einzige Voraussetzung ist, dass der Mietvertrag beide Formen dadurch zulässt, dass er § 2 Nr. 4 und Nr. 5 BetrKV vollständig in den Vertrag einbezieht.</a:t>
            </a:r>
          </a:p>
          <a:p>
            <a:pPr marL="0" indent="0">
              <a:buNone/>
              <a:defRPr/>
            </a:pPr>
            <a:endParaRPr lang="de-DE" sz="2000" i="1" dirty="0"/>
          </a:p>
          <a:p>
            <a:pPr marL="0" indent="0">
              <a:buNone/>
              <a:defRPr/>
            </a:pPr>
            <a:endParaRPr lang="de-DE" sz="2000" i="1" dirty="0"/>
          </a:p>
          <a:p>
            <a:pPr>
              <a:buFont typeface="Arial" panose="020B0604020202020204" pitchFamily="34" charset="0"/>
              <a:buChar char="•"/>
              <a:defRPr/>
            </a:pPr>
            <a:endParaRPr lang="de-DE" altLang="de-DE" sz="2000" dirty="0"/>
          </a:p>
        </p:txBody>
      </p:sp>
    </p:spTree>
    <p:extLst>
      <p:ext uri="{BB962C8B-B14F-4D97-AF65-F5344CB8AC3E}">
        <p14:creationId xmlns:p14="http://schemas.microsoft.com/office/powerpoint/2010/main" val="8754605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>
            <a:extLst>
              <a:ext uri="{FF2B5EF4-FFF2-40B4-BE49-F238E27FC236}">
                <a16:creationId xmlns:a16="http://schemas.microsoft.com/office/drawing/2014/main" id="{29935535-9E46-42AC-BDE0-5AC206E94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313" y="260350"/>
            <a:ext cx="8229600" cy="1143000"/>
          </a:xfrm>
        </p:spPr>
        <p:txBody>
          <a:bodyPr/>
          <a:lstStyle/>
          <a:p>
            <a:r>
              <a:rPr lang="de-DE" altLang="de-DE" sz="3200" dirty="0"/>
              <a:t>Anforderungen an KWK-Anlagen</a:t>
            </a:r>
          </a:p>
        </p:txBody>
      </p:sp>
      <p:sp>
        <p:nvSpPr>
          <p:cNvPr id="6147" name="Inhaltsplatzhalter 2">
            <a:extLst>
              <a:ext uri="{FF2B5EF4-FFF2-40B4-BE49-F238E27FC236}">
                <a16:creationId xmlns:a16="http://schemas.microsoft.com/office/drawing/2014/main" id="{623DB8F6-44C8-4707-85A7-0A28273122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000" b="1" dirty="0"/>
              <a:t>Wärmelieferung und Mietrecht: Wärmelieferung, bei Altverträgen</a:t>
            </a:r>
          </a:p>
          <a:p>
            <a:pPr marL="0" indent="0">
              <a:buNone/>
              <a:defRPr/>
            </a:pPr>
            <a:endParaRPr lang="de-DE" sz="2000" i="1" dirty="0"/>
          </a:p>
          <a:p>
            <a:r>
              <a:rPr lang="de-DE" sz="2000" dirty="0"/>
              <a:t>§ 556 BGB erlaubt nach einer Umstellung auf Wärmelieferung die Umlage der Wärmelieferungs-kosten als Betriebskosten auf die Mieter, wenn drei Kriterien erfüllt sind:</a:t>
            </a:r>
          </a:p>
          <a:p>
            <a:pPr marL="0" indent="0">
              <a:buNone/>
            </a:pPr>
            <a:r>
              <a:rPr lang="de-DE" sz="2000" dirty="0"/>
              <a:t>	</a:t>
            </a:r>
            <a:r>
              <a:rPr lang="de-DE" sz="1600" dirty="0"/>
              <a:t>(1) die Wärme in einer neu errichteten Anlage erzeugt oder das Gebäude an ein Wärmenetz – egal ob neu oder alt – 	angeschlossen wird oder die Wärmelieferung aus einer schon vorhandenen Wärmeerzeugungsanlage erfolgt, die bisher 	einen Jahresnutzungsgrad von mindestens 80 % hatte,</a:t>
            </a:r>
          </a:p>
          <a:p>
            <a:pPr marL="0" indent="0">
              <a:buNone/>
            </a:pPr>
            <a:r>
              <a:rPr lang="de-DE" sz="1600" dirty="0"/>
              <a:t>	(2) die Wärme mit verbesserter Effizienz bzw. verbesserter Betriebsführung erzeugt wird, und</a:t>
            </a:r>
          </a:p>
          <a:p>
            <a:pPr marL="0" indent="0">
              <a:buNone/>
            </a:pPr>
            <a:r>
              <a:rPr lang="de-DE" sz="1600" dirty="0"/>
              <a:t>	(3) die Wärmelieferungskosten nicht höher sind als die bisherigen Heizungsbetriebskosten der Eigenversorgung.</a:t>
            </a:r>
          </a:p>
          <a:p>
            <a:r>
              <a:rPr lang="de-DE" sz="2000" dirty="0"/>
              <a:t>Sind diese Bedingungen erfüllt, können die Wärmelieferungskosten unabhängig davon auf den Mieter umgelegt werden, welche Detailregelungen zur Umlage von Heiz- und Warmwasserkosten der einzelne Mietvertrag enthält. Die Zustimmung des Mieters ist nicht erforderlich.</a:t>
            </a:r>
          </a:p>
          <a:p>
            <a:pPr marL="0" indent="0">
              <a:buNone/>
              <a:defRPr/>
            </a:pPr>
            <a:endParaRPr lang="de-DE" sz="2000" i="1" dirty="0"/>
          </a:p>
          <a:p>
            <a:pPr>
              <a:buFont typeface="Arial" panose="020B0604020202020204" pitchFamily="34" charset="0"/>
              <a:buChar char="•"/>
              <a:defRPr/>
            </a:pPr>
            <a:endParaRPr lang="de-DE" altLang="de-DE" sz="2000" dirty="0"/>
          </a:p>
        </p:txBody>
      </p:sp>
    </p:spTree>
    <p:extLst>
      <p:ext uri="{BB962C8B-B14F-4D97-AF65-F5344CB8AC3E}">
        <p14:creationId xmlns:p14="http://schemas.microsoft.com/office/powerpoint/2010/main" val="308902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>
            <a:extLst>
              <a:ext uri="{FF2B5EF4-FFF2-40B4-BE49-F238E27FC236}">
                <a16:creationId xmlns:a16="http://schemas.microsoft.com/office/drawing/2014/main" id="{29935535-9E46-42AC-BDE0-5AC206E94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313" y="260350"/>
            <a:ext cx="8229600" cy="1143000"/>
          </a:xfrm>
        </p:spPr>
        <p:txBody>
          <a:bodyPr/>
          <a:lstStyle/>
          <a:p>
            <a:r>
              <a:rPr lang="de-DE" altLang="de-DE" sz="3200" dirty="0"/>
              <a:t>Anforderungen an KWK-Anlagen</a:t>
            </a:r>
          </a:p>
        </p:txBody>
      </p:sp>
      <p:sp>
        <p:nvSpPr>
          <p:cNvPr id="6147" name="Inhaltsplatzhalter 2">
            <a:extLst>
              <a:ext uri="{FF2B5EF4-FFF2-40B4-BE49-F238E27FC236}">
                <a16:creationId xmlns:a16="http://schemas.microsoft.com/office/drawing/2014/main" id="{623DB8F6-44C8-4707-85A7-0A28273122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endParaRPr lang="de-DE" altLang="de-DE" sz="2000" dirty="0"/>
          </a:p>
          <a:p>
            <a:pPr marL="0" indent="0">
              <a:buNone/>
              <a:defRPr/>
            </a:pPr>
            <a:endParaRPr lang="de-DE" altLang="de-DE" sz="2000" dirty="0"/>
          </a:p>
          <a:p>
            <a:pPr marL="0" indent="0">
              <a:buNone/>
              <a:defRPr/>
            </a:pPr>
            <a:endParaRPr lang="de-DE" altLang="de-DE" sz="2000" dirty="0"/>
          </a:p>
          <a:p>
            <a:pPr marL="0" indent="0">
              <a:buNone/>
              <a:defRPr/>
            </a:pPr>
            <a:endParaRPr lang="de-DE" altLang="de-DE" sz="2000" dirty="0"/>
          </a:p>
          <a:p>
            <a:pPr marL="0" indent="0" algn="ctr">
              <a:buNone/>
              <a:defRPr/>
            </a:pPr>
            <a:r>
              <a:rPr lang="de-DE" altLang="de-DE" sz="2000" dirty="0"/>
              <a:t>Rolle des Erneuerbare-Energien-Wärmegesetz – EEWärmeG und </a:t>
            </a:r>
            <a:r>
              <a:rPr lang="de-DE" altLang="de-DE" sz="2000" dirty="0" err="1"/>
              <a:t>EWärmeG</a:t>
            </a:r>
            <a:r>
              <a:rPr lang="de-DE" altLang="de-DE" sz="2000" dirty="0"/>
              <a:t> BW</a:t>
            </a:r>
          </a:p>
          <a:p>
            <a:pPr marL="0" indent="0" algn="ctr">
              <a:buNone/>
              <a:defRPr/>
            </a:pPr>
            <a:endParaRPr lang="de-DE" altLang="de-DE" sz="2000" dirty="0"/>
          </a:p>
          <a:p>
            <a:pPr marL="0" indent="0">
              <a:buNone/>
              <a:defRPr/>
            </a:pPr>
            <a:endParaRPr lang="de-DE" altLang="de-DE" sz="2000" dirty="0"/>
          </a:p>
        </p:txBody>
      </p:sp>
    </p:spTree>
    <p:extLst>
      <p:ext uri="{BB962C8B-B14F-4D97-AF65-F5344CB8AC3E}">
        <p14:creationId xmlns:p14="http://schemas.microsoft.com/office/powerpoint/2010/main" val="40286942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>
            <a:extLst>
              <a:ext uri="{FF2B5EF4-FFF2-40B4-BE49-F238E27FC236}">
                <a16:creationId xmlns:a16="http://schemas.microsoft.com/office/drawing/2014/main" id="{29935535-9E46-42AC-BDE0-5AC206E94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313" y="260350"/>
            <a:ext cx="8229600" cy="1143000"/>
          </a:xfrm>
        </p:spPr>
        <p:txBody>
          <a:bodyPr/>
          <a:lstStyle/>
          <a:p>
            <a:r>
              <a:rPr lang="de-DE" altLang="de-DE" sz="3200" dirty="0"/>
              <a:t>Anforderungen an KWK-Anlagen</a:t>
            </a:r>
          </a:p>
        </p:txBody>
      </p:sp>
      <p:sp>
        <p:nvSpPr>
          <p:cNvPr id="6147" name="Inhaltsplatzhalter 2">
            <a:extLst>
              <a:ext uri="{FF2B5EF4-FFF2-40B4-BE49-F238E27FC236}">
                <a16:creationId xmlns:a16="http://schemas.microsoft.com/office/drawing/2014/main" id="{623DB8F6-44C8-4707-85A7-0A28273122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000" b="1" dirty="0"/>
              <a:t>Besondere Anforderungen an den Wärmelieferungsvertrag bei Vermietung: </a:t>
            </a:r>
            <a:r>
              <a:rPr lang="de-DE" sz="2000" dirty="0"/>
              <a:t>Die §§ 2 bis 7 </a:t>
            </a:r>
            <a:r>
              <a:rPr lang="de-DE" sz="2000" dirty="0" err="1"/>
              <a:t>WärmeLV</a:t>
            </a:r>
            <a:r>
              <a:rPr lang="de-DE" sz="2000" dirty="0"/>
              <a:t> enthalten Vorschriften zur Ausgestaltung des Wärmelieferungsvertrages zwischen Vermieter und Wärmelieferant.</a:t>
            </a:r>
          </a:p>
          <a:p>
            <a:pPr marL="0" indent="0">
              <a:buNone/>
            </a:pPr>
            <a:r>
              <a:rPr lang="de-DE" sz="2000" dirty="0"/>
              <a:t>Nach § 2 Abs. 1 </a:t>
            </a:r>
            <a:r>
              <a:rPr lang="de-DE" sz="2000" dirty="0" err="1"/>
              <a:t>WärmeLV</a:t>
            </a:r>
            <a:r>
              <a:rPr lang="de-DE" sz="2000" dirty="0"/>
              <a:t> soll der Wärmelieferungsvertrag Regelungen zu folgenden Punkten enthalten:</a:t>
            </a:r>
          </a:p>
          <a:p>
            <a:r>
              <a:rPr lang="de-DE" sz="2000" dirty="0"/>
              <a:t>Beschreibung der Leistungen,</a:t>
            </a:r>
          </a:p>
          <a:p>
            <a:r>
              <a:rPr lang="de-DE" sz="2000" dirty="0"/>
              <a:t>Aufschlüsselung in Grund- und Arbeitspreis und etwaige Preisänderungsklauseln,</a:t>
            </a:r>
          </a:p>
          <a:p>
            <a:r>
              <a:rPr lang="de-DE" sz="2000" dirty="0"/>
              <a:t>Übergabepunkt,</a:t>
            </a:r>
          </a:p>
          <a:p>
            <a:r>
              <a:rPr lang="de-DE" sz="2000" dirty="0"/>
              <a:t>Angaben zur Dimensionierung der Anlage,</a:t>
            </a:r>
          </a:p>
          <a:p>
            <a:r>
              <a:rPr lang="de-DE" sz="2000" dirty="0"/>
              <a:t>Umstellungszeitpunkt und Laufzeit,</a:t>
            </a:r>
          </a:p>
          <a:p>
            <a:r>
              <a:rPr lang="de-DE" sz="2000" dirty="0"/>
              <a:t>Sonstige Leistungen des Kunden neben Grund- und Arbeitspreis,</a:t>
            </a:r>
          </a:p>
          <a:p>
            <a:r>
              <a:rPr lang="de-DE" sz="2000" dirty="0" err="1"/>
              <a:t>Endschaftsregelungen</a:t>
            </a:r>
            <a:r>
              <a:rPr lang="de-DE" sz="2000" dirty="0"/>
              <a:t>.</a:t>
            </a:r>
          </a:p>
          <a:p>
            <a:pPr marL="0" indent="0">
              <a:buNone/>
              <a:defRPr/>
            </a:pPr>
            <a:endParaRPr lang="de-DE" altLang="de-DE" sz="2000" dirty="0"/>
          </a:p>
        </p:txBody>
      </p:sp>
    </p:spTree>
    <p:extLst>
      <p:ext uri="{BB962C8B-B14F-4D97-AF65-F5344CB8AC3E}">
        <p14:creationId xmlns:p14="http://schemas.microsoft.com/office/powerpoint/2010/main" val="1397629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>
            <a:extLst>
              <a:ext uri="{FF2B5EF4-FFF2-40B4-BE49-F238E27FC236}">
                <a16:creationId xmlns:a16="http://schemas.microsoft.com/office/drawing/2014/main" id="{29935535-9E46-42AC-BDE0-5AC206E94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313" y="260350"/>
            <a:ext cx="8229600" cy="1143000"/>
          </a:xfrm>
        </p:spPr>
        <p:txBody>
          <a:bodyPr/>
          <a:lstStyle/>
          <a:p>
            <a:r>
              <a:rPr lang="de-DE" altLang="de-DE" sz="3200" dirty="0"/>
              <a:t>Anforderungen an KWK-Anlagen</a:t>
            </a:r>
          </a:p>
        </p:txBody>
      </p:sp>
      <p:sp>
        <p:nvSpPr>
          <p:cNvPr id="6147" name="Inhaltsplatzhalter 2">
            <a:extLst>
              <a:ext uri="{FF2B5EF4-FFF2-40B4-BE49-F238E27FC236}">
                <a16:creationId xmlns:a16="http://schemas.microsoft.com/office/drawing/2014/main" id="{623DB8F6-44C8-4707-85A7-0A28273122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000" dirty="0"/>
              <a:t>Schließlich ist noch in § 11 </a:t>
            </a:r>
            <a:r>
              <a:rPr lang="de-DE" sz="2000" dirty="0" err="1"/>
              <a:t>WärmeLV</a:t>
            </a:r>
            <a:r>
              <a:rPr lang="de-DE" sz="2000" dirty="0"/>
              <a:t> geregelt, wie der Vermieter bei der Umstellung zu verfahren hat. Dafür gilt: Die Umstellung ist mit einer Frist von drei Monaten vor Umstellung in Textform anzukündigen (§ 11 Abs. 1 </a:t>
            </a:r>
            <a:r>
              <a:rPr lang="de-DE" sz="2000" dirty="0" err="1"/>
              <a:t>WärmeLV</a:t>
            </a:r>
            <a:r>
              <a:rPr lang="de-DE" sz="2000" dirty="0"/>
              <a:t>). Darin müssen die in § 11 Abs. 2 </a:t>
            </a:r>
            <a:r>
              <a:rPr lang="de-DE" sz="2000" dirty="0" err="1"/>
              <a:t>WärmeLV</a:t>
            </a:r>
            <a:r>
              <a:rPr lang="de-DE" sz="2000" dirty="0"/>
              <a:t> genannten Informationen an den Mieter übermittelt werden. Das sind Angaben</a:t>
            </a:r>
          </a:p>
          <a:p>
            <a:r>
              <a:rPr lang="de-DE" sz="2000" dirty="0"/>
              <a:t>zur Art der künftigen Wärmelieferung,</a:t>
            </a:r>
          </a:p>
          <a:p>
            <a:r>
              <a:rPr lang="de-DE" sz="2000" dirty="0"/>
              <a:t>zur voraussichtlichen energetischen Effizienzverbesserung (bei Neuanlagen oder Anschluss an ein Wärmenetz) oder zur energetisch verbesserten Betriebsführung (bei Wärmelieferung aus Bestandsanlagen);</a:t>
            </a:r>
          </a:p>
          <a:p>
            <a:r>
              <a:rPr lang="de-DE" sz="2000" dirty="0"/>
              <a:t>zum Kostenvergleich nach § 556 c Abs. 1 S. 1 Nr. 2 BGB und nach den §§ 8 bis 10 </a:t>
            </a:r>
            <a:r>
              <a:rPr lang="de-DE" sz="2000" dirty="0" err="1"/>
              <a:t>WärmeLV</a:t>
            </a:r>
            <a:r>
              <a:rPr lang="de-DE" sz="2000" dirty="0"/>
              <a:t> einschließlich der ihm zugrunde liegenden Annahmen und Berechnungen,</a:t>
            </a:r>
          </a:p>
          <a:p>
            <a:r>
              <a:rPr lang="de-DE" sz="2000" dirty="0"/>
              <a:t>zum geplanten Umstellungszeitpunkt,</a:t>
            </a:r>
          </a:p>
          <a:p>
            <a:r>
              <a:rPr lang="de-DE" sz="2000" dirty="0"/>
              <a:t>zu den im Wärmelieferungsvertrag vorgesehenen Preisen und den gegebenenfalls vorgesehenen Preisänderungsklauseln.</a:t>
            </a:r>
          </a:p>
          <a:p>
            <a:pPr marL="0" indent="0">
              <a:buNone/>
              <a:defRPr/>
            </a:pPr>
            <a:endParaRPr lang="de-DE" altLang="de-DE" sz="2000" dirty="0"/>
          </a:p>
        </p:txBody>
      </p:sp>
    </p:spTree>
    <p:extLst>
      <p:ext uri="{BB962C8B-B14F-4D97-AF65-F5344CB8AC3E}">
        <p14:creationId xmlns:p14="http://schemas.microsoft.com/office/powerpoint/2010/main" val="19116673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>
            <a:extLst>
              <a:ext uri="{FF2B5EF4-FFF2-40B4-BE49-F238E27FC236}">
                <a16:creationId xmlns:a16="http://schemas.microsoft.com/office/drawing/2014/main" id="{29935535-9E46-42AC-BDE0-5AC206E94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313" y="260350"/>
            <a:ext cx="8229600" cy="1143000"/>
          </a:xfrm>
        </p:spPr>
        <p:txBody>
          <a:bodyPr/>
          <a:lstStyle/>
          <a:p>
            <a:r>
              <a:rPr lang="de-DE" altLang="de-DE" sz="3200" dirty="0"/>
              <a:t>Anforderungen an KWK-Anlagen</a:t>
            </a:r>
          </a:p>
        </p:txBody>
      </p:sp>
      <p:sp>
        <p:nvSpPr>
          <p:cNvPr id="6147" name="Inhaltsplatzhalter 2">
            <a:extLst>
              <a:ext uri="{FF2B5EF4-FFF2-40B4-BE49-F238E27FC236}">
                <a16:creationId xmlns:a16="http://schemas.microsoft.com/office/drawing/2014/main" id="{623DB8F6-44C8-4707-85A7-0A28273122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de-DE" altLang="de-DE" sz="2000" dirty="0"/>
              <a:t>In der WEG Beschlussfassung(en): </a:t>
            </a:r>
          </a:p>
          <a:p>
            <a:pPr marL="0" indent="0">
              <a:buNone/>
              <a:defRPr/>
            </a:pPr>
            <a:r>
              <a:rPr lang="de-DE" altLang="de-DE" sz="2000" dirty="0"/>
              <a:t>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de-DE" altLang="de-DE" sz="2000" dirty="0"/>
              <a:t>Beschluss über Erstellung eines Sanierungskonzeptes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de-DE" altLang="de-DE" sz="2000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de-DE" altLang="de-DE" sz="2000" dirty="0"/>
              <a:t>Beschluss über Maßnahme als solches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de-DE" altLang="de-DE" sz="2000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de-DE" altLang="de-DE" sz="2000" dirty="0"/>
              <a:t>Beschluss über Finanzierung der Maßnahme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de-DE" altLang="de-DE" sz="2000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de-DE" altLang="de-DE" sz="2000" dirty="0"/>
              <a:t>Beschluss über Sonderhonorar für die Verwaltung </a:t>
            </a:r>
          </a:p>
        </p:txBody>
      </p:sp>
    </p:spTree>
    <p:extLst>
      <p:ext uri="{BB962C8B-B14F-4D97-AF65-F5344CB8AC3E}">
        <p14:creationId xmlns:p14="http://schemas.microsoft.com/office/powerpoint/2010/main" val="39853342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>
            <a:extLst>
              <a:ext uri="{FF2B5EF4-FFF2-40B4-BE49-F238E27FC236}">
                <a16:creationId xmlns:a16="http://schemas.microsoft.com/office/drawing/2014/main" id="{29935535-9E46-42AC-BDE0-5AC206E94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313" y="260350"/>
            <a:ext cx="8229600" cy="1143000"/>
          </a:xfrm>
        </p:spPr>
        <p:txBody>
          <a:bodyPr/>
          <a:lstStyle/>
          <a:p>
            <a:r>
              <a:rPr lang="de-DE" altLang="de-DE" sz="3200" dirty="0"/>
              <a:t>Anforderungen an KWK-Anlagen</a:t>
            </a:r>
          </a:p>
        </p:txBody>
      </p:sp>
      <p:sp>
        <p:nvSpPr>
          <p:cNvPr id="6147" name="Inhaltsplatzhalter 2">
            <a:extLst>
              <a:ext uri="{FF2B5EF4-FFF2-40B4-BE49-F238E27FC236}">
                <a16:creationId xmlns:a16="http://schemas.microsoft.com/office/drawing/2014/main" id="{623DB8F6-44C8-4707-85A7-0A28273122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de-DE" altLang="de-DE" sz="2000" dirty="0"/>
              <a:t>In der WEG Beschlussfassung(en): 	Beschluss über Erstellung eines Sanierungskonzeptes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de-DE" altLang="de-DE" sz="2000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de-DE" altLang="de-DE" sz="2000" dirty="0"/>
              <a:t>Beschlussfassung über Beauftragung eines Energieberaters, Architekten oder Fachplaners mit der Erstellung eines Sanierungskonzeptes mit einfacher Mehrheit möglich (ordnungsgemäße Verwaltung)</a:t>
            </a:r>
          </a:p>
          <a:p>
            <a:pPr marL="0" indent="0">
              <a:buNone/>
              <a:defRPr/>
            </a:pPr>
            <a:endParaRPr lang="de-DE" altLang="de-DE" sz="2000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de-DE" altLang="de-DE" sz="2000" dirty="0"/>
              <a:t>auch über die Finanzierung der durch die Erstellung des Konzeptes entstehenden Kosten beschließen lassen (in der Regel aus lfd. Haushalt möglich) </a:t>
            </a:r>
          </a:p>
        </p:txBody>
      </p:sp>
    </p:spTree>
    <p:extLst>
      <p:ext uri="{BB962C8B-B14F-4D97-AF65-F5344CB8AC3E}">
        <p14:creationId xmlns:p14="http://schemas.microsoft.com/office/powerpoint/2010/main" val="34267422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>
            <a:extLst>
              <a:ext uri="{FF2B5EF4-FFF2-40B4-BE49-F238E27FC236}">
                <a16:creationId xmlns:a16="http://schemas.microsoft.com/office/drawing/2014/main" id="{29935535-9E46-42AC-BDE0-5AC206E94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313" y="260350"/>
            <a:ext cx="8229600" cy="1143000"/>
          </a:xfrm>
        </p:spPr>
        <p:txBody>
          <a:bodyPr/>
          <a:lstStyle/>
          <a:p>
            <a:r>
              <a:rPr lang="de-DE" altLang="de-DE" sz="3200" dirty="0"/>
              <a:t>Anforderungen an KWK-Anlagen</a:t>
            </a:r>
          </a:p>
        </p:txBody>
      </p:sp>
      <p:sp>
        <p:nvSpPr>
          <p:cNvPr id="6147" name="Inhaltsplatzhalter 2">
            <a:extLst>
              <a:ext uri="{FF2B5EF4-FFF2-40B4-BE49-F238E27FC236}">
                <a16:creationId xmlns:a16="http://schemas.microsoft.com/office/drawing/2014/main" id="{623DB8F6-44C8-4707-85A7-0A28273122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de-DE" altLang="de-DE" sz="2000" dirty="0"/>
              <a:t>In der WEG Beschlussfassung(en): Beschluss über Maßnahme als solches</a:t>
            </a:r>
          </a:p>
          <a:p>
            <a:pPr marL="0" indent="0">
              <a:buNone/>
              <a:defRPr/>
            </a:pPr>
            <a:endParaRPr lang="de-DE" altLang="de-DE" sz="2000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de-DE" altLang="de-DE" sz="2000" dirty="0"/>
              <a:t>Grundsätzlich:</a:t>
            </a:r>
          </a:p>
          <a:p>
            <a:pPr marL="0" indent="0">
              <a:buNone/>
              <a:defRPr/>
            </a:pPr>
            <a:r>
              <a:rPr lang="de-DE" altLang="de-DE" sz="2000" dirty="0"/>
              <a:t>	*	Allstimmigkeit bei baulicher Veränderung  </a:t>
            </a:r>
          </a:p>
          <a:p>
            <a:pPr marL="0" indent="0">
              <a:buNone/>
              <a:defRPr/>
            </a:pPr>
            <a:r>
              <a:rPr lang="de-DE" altLang="de-DE" sz="2000" dirty="0"/>
              <a:t>	*	doppelt-qualifizierte Mehrheit  bei Modernisierung</a:t>
            </a:r>
          </a:p>
          <a:p>
            <a:pPr marL="0" indent="0">
              <a:buNone/>
              <a:defRPr/>
            </a:pPr>
            <a:r>
              <a:rPr lang="de-DE" altLang="de-DE" sz="2000" dirty="0"/>
              <a:t>	*	einfache Mehrheit bei modernisierender Instandsetzung </a:t>
            </a:r>
          </a:p>
          <a:p>
            <a:r>
              <a:rPr lang="de-DE" sz="2000" dirty="0"/>
              <a:t>Austausch defekter Heizungsanlage stellt eine baulichen Veränderung dar, die als privilegierte modernisierende Instandsetzung gem. § 22 Abs. 3 WEG mit einfacher Mehrheit der Stimmen beschlossen werden kann. Für die </a:t>
            </a:r>
            <a:r>
              <a:rPr lang="de-DE" sz="2000" dirty="0">
                <a:solidFill>
                  <a:srgbClr val="00B0F0"/>
                </a:solidFill>
              </a:rPr>
              <a:t>Abgrenzung</a:t>
            </a:r>
            <a:r>
              <a:rPr lang="de-DE" sz="2000" dirty="0"/>
              <a:t> kommt es darauf an, ob durch eine Maßnahme eine vorhandene Einrichtungen wegen </a:t>
            </a:r>
            <a:r>
              <a:rPr lang="de-DE" sz="2000" dirty="0">
                <a:solidFill>
                  <a:srgbClr val="00B0F0"/>
                </a:solidFill>
              </a:rPr>
              <a:t>bereits notwendiger oder absehbarer Reparaturen </a:t>
            </a:r>
            <a:r>
              <a:rPr lang="de-DE" sz="2000" dirty="0"/>
              <a:t>technisch auf einen aktuellen Stand gebracht oder durch eine wirtschaftlich sinnvollere Lösung ersetzt werden - dann § 21 Abs. 3 WEG - oder ob sie keinen Bezug mehr zur Instandhaltung oder Instandsetzung haben, aber Modernisierung sind – dann § 22 Abs. 2 WEG. Ist beides nicht der Fall, bedarf die Maßnahme gemäß § 22 Abs.1 WEG der Zustimmung aller.</a:t>
            </a:r>
          </a:p>
          <a:p>
            <a:pPr marL="0" indent="0">
              <a:buNone/>
              <a:defRPr/>
            </a:pPr>
            <a:r>
              <a:rPr lang="de-DE" altLang="de-DE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585412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B4022A32-2F58-41D7-A6EE-72D4991C744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135188" y="692151"/>
            <a:ext cx="7772400" cy="1470025"/>
          </a:xfrm>
        </p:spPr>
        <p:txBody>
          <a:bodyPr/>
          <a:lstStyle/>
          <a:p>
            <a:pPr algn="l" eaLnBrk="1" hangingPunct="1"/>
            <a:br>
              <a:rPr lang="de-DE" altLang="de-DE" sz="5400" dirty="0"/>
            </a:br>
            <a:br>
              <a:rPr lang="de-DE" altLang="de-DE" sz="5400" dirty="0"/>
            </a:br>
            <a:r>
              <a:rPr lang="de-DE" altLang="de-DE" sz="4000" dirty="0"/>
              <a:t>Vielen Dank für Ihre Aufmerksamkeit!</a:t>
            </a:r>
            <a:br>
              <a:rPr lang="de-DE" altLang="de-DE" sz="5400" dirty="0"/>
            </a:br>
            <a:br>
              <a:rPr lang="de-DE" altLang="de-DE" sz="5400" dirty="0"/>
            </a:br>
            <a:endParaRPr lang="de-DE" altLang="de-DE" sz="2000" dirty="0"/>
          </a:p>
        </p:txBody>
      </p:sp>
      <p:sp>
        <p:nvSpPr>
          <p:cNvPr id="50179" name="Textfeld 2">
            <a:extLst>
              <a:ext uri="{FF2B5EF4-FFF2-40B4-BE49-F238E27FC236}">
                <a16:creationId xmlns:a16="http://schemas.microsoft.com/office/drawing/2014/main" id="{7A7A3E4B-369A-4DB2-A6D3-D1E546ACC0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5188" y="3302294"/>
            <a:ext cx="5113337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de-DE" altLang="de-DE" sz="2400" dirty="0">
                <a:solidFill>
                  <a:srgbClr val="000000"/>
                </a:solidFill>
              </a:rPr>
              <a:t>Dr. Bönning Rechtsanwaltsgesellschaft mbH, Dr. Christina Bönning-Huber</a:t>
            </a:r>
            <a:br>
              <a:rPr lang="de-DE" altLang="de-DE" sz="2400" dirty="0">
                <a:solidFill>
                  <a:srgbClr val="000000"/>
                </a:solidFill>
              </a:rPr>
            </a:br>
            <a:r>
              <a:rPr lang="de-DE" altLang="de-DE" sz="2400" dirty="0">
                <a:solidFill>
                  <a:srgbClr val="000000"/>
                </a:solidFill>
              </a:rPr>
              <a:t>Markgrafenstraße 16</a:t>
            </a:r>
            <a:br>
              <a:rPr lang="de-DE" altLang="de-DE" sz="2400" dirty="0">
                <a:solidFill>
                  <a:srgbClr val="000000"/>
                </a:solidFill>
              </a:rPr>
            </a:br>
            <a:r>
              <a:rPr lang="de-DE" altLang="de-DE" sz="2400" dirty="0">
                <a:solidFill>
                  <a:srgbClr val="000000"/>
                </a:solidFill>
              </a:rPr>
              <a:t>79312 Emmendingen</a:t>
            </a:r>
            <a:br>
              <a:rPr lang="de-DE" altLang="de-DE" sz="2400" dirty="0">
                <a:solidFill>
                  <a:srgbClr val="000000"/>
                </a:solidFill>
              </a:rPr>
            </a:br>
            <a:r>
              <a:rPr lang="de-DE" altLang="de-DE" sz="2400" dirty="0">
                <a:solidFill>
                  <a:srgbClr val="000000"/>
                </a:solidFill>
              </a:rPr>
              <a:t>Tel.: 076 41 / 958 2 958</a:t>
            </a:r>
            <a:br>
              <a:rPr lang="de-DE" altLang="de-DE" sz="2400" dirty="0">
                <a:solidFill>
                  <a:srgbClr val="000000"/>
                </a:solidFill>
              </a:rPr>
            </a:br>
            <a:r>
              <a:rPr lang="de-DE" altLang="de-DE" sz="2400" dirty="0">
                <a:solidFill>
                  <a:srgbClr val="000000"/>
                </a:solidFill>
              </a:rPr>
              <a:t>Fax: 076 41 / 934 0 620</a:t>
            </a:r>
            <a:br>
              <a:rPr lang="de-DE" altLang="de-DE" sz="2400" dirty="0">
                <a:solidFill>
                  <a:srgbClr val="000000"/>
                </a:solidFill>
              </a:rPr>
            </a:br>
            <a:r>
              <a:rPr lang="de-DE" altLang="de-DE" sz="2400" dirty="0">
                <a:hlinkClick r:id="rId3"/>
              </a:rPr>
              <a:t>info@kanzlei-boenning.de</a:t>
            </a:r>
            <a:br>
              <a:rPr lang="de-DE" altLang="de-DE" sz="2400" dirty="0">
                <a:solidFill>
                  <a:srgbClr val="000000"/>
                </a:solidFill>
              </a:rPr>
            </a:br>
            <a:r>
              <a:rPr lang="de-DE" altLang="de-DE" sz="2400" dirty="0">
                <a:solidFill>
                  <a:srgbClr val="000000"/>
                </a:solidFill>
              </a:rPr>
              <a:t>www.kanzlei-boenning.de</a:t>
            </a:r>
          </a:p>
        </p:txBody>
      </p:sp>
      <p:pic>
        <p:nvPicPr>
          <p:cNvPr id="50180" name="Picture 3" descr="Q:\9999 Bö\Büro\Radolfzell\Visitenkarte\QRBÖnning.png">
            <a:extLst>
              <a:ext uri="{FF2B5EF4-FFF2-40B4-BE49-F238E27FC236}">
                <a16:creationId xmlns:a16="http://schemas.microsoft.com/office/drawing/2014/main" id="{D68568AC-A1C4-485C-8FC5-D631D37E5E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851" y="1052513"/>
            <a:ext cx="1236663" cy="1236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0188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>
            <a:extLst>
              <a:ext uri="{FF2B5EF4-FFF2-40B4-BE49-F238E27FC236}">
                <a16:creationId xmlns:a16="http://schemas.microsoft.com/office/drawing/2014/main" id="{29935535-9E46-42AC-BDE0-5AC206E94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313" y="260350"/>
            <a:ext cx="8229600" cy="1143000"/>
          </a:xfrm>
        </p:spPr>
        <p:txBody>
          <a:bodyPr/>
          <a:lstStyle/>
          <a:p>
            <a:r>
              <a:rPr lang="de-DE" altLang="de-DE" sz="3200" dirty="0"/>
              <a:t>Anforderungen an KWK-Anlagen</a:t>
            </a:r>
          </a:p>
        </p:txBody>
      </p:sp>
      <p:sp>
        <p:nvSpPr>
          <p:cNvPr id="6147" name="Inhaltsplatzhalter 2">
            <a:extLst>
              <a:ext uri="{FF2B5EF4-FFF2-40B4-BE49-F238E27FC236}">
                <a16:creationId xmlns:a16="http://schemas.microsoft.com/office/drawing/2014/main" id="{623DB8F6-44C8-4707-85A7-0A28273122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713" y="1403350"/>
            <a:ext cx="10972800" cy="4924425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de-DE" altLang="de-DE" sz="2000" dirty="0"/>
              <a:t>Rolle des Erneuerbare-Energien-Wärmegesetz – EEWärmeG, Gesetz vom 7.8.2008, BGBl. I 2008 S. 1658, zuletzt geändert durch Art. 9 des Gesetzes vom 20.10.2015 (BGBl. I 2015 S. 1722). </a:t>
            </a:r>
          </a:p>
          <a:p>
            <a:pPr marL="0" indent="0">
              <a:buNone/>
              <a:defRPr/>
            </a:pPr>
            <a:endParaRPr lang="de-DE" altLang="de-DE" sz="2000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de-DE" altLang="de-DE" sz="2000" dirty="0"/>
              <a:t>enthält die </a:t>
            </a:r>
            <a:r>
              <a:rPr lang="de-DE" altLang="de-DE" sz="2000" dirty="0">
                <a:solidFill>
                  <a:srgbClr val="00B0F0"/>
                </a:solidFill>
              </a:rPr>
              <a:t>Verpflichtung</a:t>
            </a:r>
            <a:r>
              <a:rPr lang="de-DE" altLang="de-DE" sz="2000" dirty="0"/>
              <a:t>, Neubauten (Wohn- und Nichtwohngebäude, für die ab dem 01.01.2009 der Bauantrag, die Bauanzeige oder Kenntnisgabe bzw. bei verfahrensfreien Vorhaben der Baubeginn erfolgt + Nutzfläche über 50 m², Ausnahmen existieren) in Höhe eines vorgeschriebenen Prozentsatzes mit erneuerbaren Energien zu versorgen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de-DE" altLang="de-DE" sz="2000" dirty="0"/>
              <a:t>Die Pflicht des Eigentümers zur Deckung des Wärmebedarfs von Neubauten durch die anteilige Nutzung von erneuerbaren Energien kann ersatzweise durch Einsatz von KWK erfüllt werden (Wärmebedarf zu min. 50 % aus KWK-Anlagen, die hocheffizient sind). Dies gilt entsprechend auch für die Renovierung durch die </a:t>
            </a:r>
            <a:r>
              <a:rPr lang="de-DE" altLang="de-DE" sz="2000" dirty="0" err="1"/>
              <a:t>öffentl</a:t>
            </a:r>
            <a:r>
              <a:rPr lang="de-DE" altLang="de-DE" sz="2000" dirty="0"/>
              <a:t>. Hand.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de-DE" altLang="de-DE" sz="2000" dirty="0"/>
              <a:t>Die </a:t>
            </a:r>
            <a:r>
              <a:rPr lang="de-DE" altLang="de-DE" sz="2000" dirty="0">
                <a:solidFill>
                  <a:srgbClr val="00B0F0"/>
                </a:solidFill>
              </a:rPr>
              <a:t>Landesgesetze legen weitergehende Pflichten </a:t>
            </a:r>
            <a:r>
              <a:rPr lang="de-DE" altLang="de-DE" sz="2000" dirty="0"/>
              <a:t>zur Versorgung aus erneuerbaren Energien fest: BW für den Altbau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de-DE" altLang="de-DE" sz="2000" dirty="0"/>
          </a:p>
        </p:txBody>
      </p:sp>
    </p:spTree>
    <p:extLst>
      <p:ext uri="{BB962C8B-B14F-4D97-AF65-F5344CB8AC3E}">
        <p14:creationId xmlns:p14="http://schemas.microsoft.com/office/powerpoint/2010/main" val="1651005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>
            <a:extLst>
              <a:ext uri="{FF2B5EF4-FFF2-40B4-BE49-F238E27FC236}">
                <a16:creationId xmlns:a16="http://schemas.microsoft.com/office/drawing/2014/main" id="{29935535-9E46-42AC-BDE0-5AC206E94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313" y="260350"/>
            <a:ext cx="8229600" cy="1143000"/>
          </a:xfrm>
        </p:spPr>
        <p:txBody>
          <a:bodyPr/>
          <a:lstStyle/>
          <a:p>
            <a:r>
              <a:rPr lang="de-DE" altLang="de-DE" sz="3200" dirty="0"/>
              <a:t>Anforderungen an KWK-Anlagen</a:t>
            </a:r>
          </a:p>
        </p:txBody>
      </p:sp>
      <p:sp>
        <p:nvSpPr>
          <p:cNvPr id="6147" name="Inhaltsplatzhalter 2">
            <a:extLst>
              <a:ext uri="{FF2B5EF4-FFF2-40B4-BE49-F238E27FC236}">
                <a16:creationId xmlns:a16="http://schemas.microsoft.com/office/drawing/2014/main" id="{623DB8F6-44C8-4707-85A7-0A28273122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713" y="1403350"/>
            <a:ext cx="10972800" cy="4924425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de-DE" altLang="de-DE" sz="2000" dirty="0"/>
              <a:t>Rolle des Erneuerbare-Wärmegesetz – </a:t>
            </a:r>
            <a:r>
              <a:rPr lang="de-DE" altLang="de-DE" sz="2000" dirty="0" err="1"/>
              <a:t>EWärmeG</a:t>
            </a:r>
            <a:r>
              <a:rPr lang="de-DE" altLang="de-DE" sz="2000" dirty="0"/>
              <a:t> BW, Gesetz vom 17.03.2015, GBl. Vom 20.03.2015, S.151</a:t>
            </a:r>
          </a:p>
          <a:p>
            <a:pPr marL="0" indent="0">
              <a:buNone/>
              <a:defRPr/>
            </a:pPr>
            <a:endParaRPr lang="de-DE" altLang="de-DE" sz="2000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de-DE" altLang="de-DE" sz="2000" dirty="0"/>
              <a:t>Seit 01.07.2015 müssen in BW Eigentümer bestehender Wohngebäude und nicht Wohngebäude, 15 % der Wärme durch erneuerbare Energien erzeugen, sobald sie ihre Heizungsanlage austauschen. Alternativ besteht die Möglichkeit sog. Ersatzmaßnahmen.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de-DE" altLang="de-DE" sz="2000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de-DE" altLang="de-DE" sz="2000" dirty="0"/>
              <a:t>KWK-Anlagen gelten als Ersatzmaßnahme</a:t>
            </a:r>
          </a:p>
          <a:p>
            <a:pPr marL="0" indent="0">
              <a:buNone/>
              <a:defRPr/>
            </a:pPr>
            <a:endParaRPr lang="de-DE" altLang="de-DE" sz="2000" dirty="0"/>
          </a:p>
        </p:txBody>
      </p:sp>
    </p:spTree>
    <p:extLst>
      <p:ext uri="{BB962C8B-B14F-4D97-AF65-F5344CB8AC3E}">
        <p14:creationId xmlns:p14="http://schemas.microsoft.com/office/powerpoint/2010/main" val="2140448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>
            <a:extLst>
              <a:ext uri="{FF2B5EF4-FFF2-40B4-BE49-F238E27FC236}">
                <a16:creationId xmlns:a16="http://schemas.microsoft.com/office/drawing/2014/main" id="{29935535-9E46-42AC-BDE0-5AC206E94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313" y="260350"/>
            <a:ext cx="8229600" cy="1143000"/>
          </a:xfrm>
        </p:spPr>
        <p:txBody>
          <a:bodyPr/>
          <a:lstStyle/>
          <a:p>
            <a:r>
              <a:rPr lang="de-DE" altLang="de-DE" sz="3200" dirty="0"/>
              <a:t>Anforderungen an KWK-Anlagen</a:t>
            </a:r>
          </a:p>
        </p:txBody>
      </p:sp>
      <p:sp>
        <p:nvSpPr>
          <p:cNvPr id="6147" name="Inhaltsplatzhalter 2">
            <a:extLst>
              <a:ext uri="{FF2B5EF4-FFF2-40B4-BE49-F238E27FC236}">
                <a16:creationId xmlns:a16="http://schemas.microsoft.com/office/drawing/2014/main" id="{623DB8F6-44C8-4707-85A7-0A28273122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endParaRPr lang="de-DE" altLang="de-DE" sz="2000" dirty="0"/>
          </a:p>
          <a:p>
            <a:pPr marL="0" indent="0">
              <a:buNone/>
              <a:defRPr/>
            </a:pPr>
            <a:endParaRPr lang="de-DE" altLang="de-DE" sz="2000" dirty="0"/>
          </a:p>
          <a:p>
            <a:pPr marL="0" indent="0">
              <a:buNone/>
              <a:defRPr/>
            </a:pPr>
            <a:endParaRPr lang="de-DE" altLang="de-DE" sz="2000" dirty="0"/>
          </a:p>
          <a:p>
            <a:pPr marL="0" indent="0">
              <a:buNone/>
              <a:defRPr/>
            </a:pPr>
            <a:endParaRPr lang="de-DE" altLang="de-DE" sz="2000" dirty="0"/>
          </a:p>
          <a:p>
            <a:pPr marL="0" indent="0" algn="ctr">
              <a:buNone/>
              <a:defRPr/>
            </a:pPr>
            <a:r>
              <a:rPr lang="de-DE" altLang="de-DE" sz="2000" dirty="0"/>
              <a:t>Grundlage Gesetz (EEG und </a:t>
            </a:r>
            <a:r>
              <a:rPr lang="de-DE" altLang="de-DE" sz="2000" dirty="0" err="1"/>
              <a:t>KWKG</a:t>
            </a:r>
            <a:r>
              <a:rPr lang="de-DE" altLang="de-DE" sz="2000" dirty="0"/>
              <a:t>) für Zahlungen an den Anlagenbetreiber</a:t>
            </a:r>
          </a:p>
          <a:p>
            <a:pPr marL="0" indent="0">
              <a:buNone/>
              <a:defRPr/>
            </a:pPr>
            <a:endParaRPr lang="de-DE" altLang="de-DE" sz="2000" dirty="0"/>
          </a:p>
        </p:txBody>
      </p:sp>
    </p:spTree>
    <p:extLst>
      <p:ext uri="{BB962C8B-B14F-4D97-AF65-F5344CB8AC3E}">
        <p14:creationId xmlns:p14="http://schemas.microsoft.com/office/powerpoint/2010/main" val="1262083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>
            <a:extLst>
              <a:ext uri="{FF2B5EF4-FFF2-40B4-BE49-F238E27FC236}">
                <a16:creationId xmlns:a16="http://schemas.microsoft.com/office/drawing/2014/main" id="{29935535-9E46-42AC-BDE0-5AC206E94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313" y="260350"/>
            <a:ext cx="8229600" cy="1143000"/>
          </a:xfrm>
        </p:spPr>
        <p:txBody>
          <a:bodyPr/>
          <a:lstStyle/>
          <a:p>
            <a:r>
              <a:rPr lang="de-DE" altLang="de-DE" sz="3200" dirty="0"/>
              <a:t>Anforderungen an KWK-Anlagen</a:t>
            </a:r>
          </a:p>
        </p:txBody>
      </p:sp>
      <p:sp>
        <p:nvSpPr>
          <p:cNvPr id="6147" name="Inhaltsplatzhalter 2">
            <a:extLst>
              <a:ext uri="{FF2B5EF4-FFF2-40B4-BE49-F238E27FC236}">
                <a16:creationId xmlns:a16="http://schemas.microsoft.com/office/drawing/2014/main" id="{623DB8F6-44C8-4707-85A7-0A28273122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endParaRPr lang="de-DE" altLang="de-DE" sz="2000" dirty="0"/>
          </a:p>
          <a:p>
            <a:pPr marL="0" indent="0">
              <a:buNone/>
              <a:defRPr/>
            </a:pPr>
            <a:endParaRPr lang="de-DE" altLang="de-DE" sz="2000" dirty="0"/>
          </a:p>
          <a:p>
            <a:pPr marL="0" indent="0">
              <a:buNone/>
              <a:defRPr/>
            </a:pPr>
            <a:endParaRPr lang="de-DE" altLang="de-DE" sz="2000" dirty="0"/>
          </a:p>
          <a:p>
            <a:pPr marL="0" indent="0">
              <a:buNone/>
              <a:defRPr/>
            </a:pPr>
            <a:endParaRPr lang="de-DE" altLang="de-DE" sz="2000" dirty="0"/>
          </a:p>
          <a:p>
            <a:pPr marL="0" indent="0" algn="ctr">
              <a:buNone/>
              <a:defRPr/>
            </a:pPr>
            <a:r>
              <a:rPr lang="de-DE" altLang="de-DE" sz="2000" dirty="0"/>
              <a:t>Verträge als Grundlage für Zahlungen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de-DE" altLang="de-DE" sz="2000" dirty="0"/>
          </a:p>
          <a:p>
            <a:pPr marL="0" indent="0" algn="ctr">
              <a:buNone/>
              <a:defRPr/>
            </a:pPr>
            <a:endParaRPr lang="de-DE" altLang="de-DE" sz="2000" dirty="0"/>
          </a:p>
          <a:p>
            <a:pPr marL="0" indent="0" algn="ctr">
              <a:buNone/>
              <a:defRPr/>
            </a:pPr>
            <a:endParaRPr lang="de-DE" altLang="de-DE" sz="2000" dirty="0"/>
          </a:p>
          <a:p>
            <a:pPr marL="0" indent="0">
              <a:buNone/>
              <a:defRPr/>
            </a:pPr>
            <a:endParaRPr lang="de-DE" altLang="de-DE" sz="2000" dirty="0"/>
          </a:p>
        </p:txBody>
      </p:sp>
    </p:spTree>
    <p:extLst>
      <p:ext uri="{BB962C8B-B14F-4D97-AF65-F5344CB8AC3E}">
        <p14:creationId xmlns:p14="http://schemas.microsoft.com/office/powerpoint/2010/main" val="689593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>
            <a:extLst>
              <a:ext uri="{FF2B5EF4-FFF2-40B4-BE49-F238E27FC236}">
                <a16:creationId xmlns:a16="http://schemas.microsoft.com/office/drawing/2014/main" id="{29935535-9E46-42AC-BDE0-5AC206E94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313" y="260350"/>
            <a:ext cx="8229600" cy="1143000"/>
          </a:xfrm>
        </p:spPr>
        <p:txBody>
          <a:bodyPr/>
          <a:lstStyle/>
          <a:p>
            <a:r>
              <a:rPr lang="de-DE" altLang="de-DE" sz="3200" dirty="0"/>
              <a:t>Anforderungen an KWK-Anlagen</a:t>
            </a:r>
          </a:p>
        </p:txBody>
      </p:sp>
      <p:sp>
        <p:nvSpPr>
          <p:cNvPr id="6147" name="Inhaltsplatzhalter 2">
            <a:extLst>
              <a:ext uri="{FF2B5EF4-FFF2-40B4-BE49-F238E27FC236}">
                <a16:creationId xmlns:a16="http://schemas.microsoft.com/office/drawing/2014/main" id="{623DB8F6-44C8-4707-85A7-0A28273122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de-DE" altLang="de-DE" sz="2000" dirty="0"/>
              <a:t>BHKW im Einfamilienhaus</a:t>
            </a:r>
          </a:p>
          <a:p>
            <a:pPr marL="0" indent="0">
              <a:buNone/>
              <a:defRPr/>
            </a:pPr>
            <a:endParaRPr lang="de-DE" altLang="de-DE" sz="2000" dirty="0"/>
          </a:p>
          <a:p>
            <a:pPr marL="0" indent="0">
              <a:buNone/>
              <a:defRPr/>
            </a:pPr>
            <a:endParaRPr lang="de-DE" altLang="de-DE" sz="2000" dirty="0"/>
          </a:p>
          <a:p>
            <a:pPr marL="0" indent="0">
              <a:buNone/>
              <a:defRPr/>
            </a:pPr>
            <a:r>
              <a:rPr lang="de-DE" altLang="de-DE" sz="2000" dirty="0"/>
              <a:t>			Netzanschluss-/Anschlussnutzungsvertrag</a:t>
            </a:r>
          </a:p>
          <a:p>
            <a:pPr marL="0" indent="0">
              <a:buNone/>
              <a:defRPr/>
            </a:pPr>
            <a:r>
              <a:rPr lang="de-DE" altLang="de-DE" sz="2000" dirty="0"/>
              <a:t>N			Einspeisevertrag und Vereinbarung</a:t>
            </a:r>
          </a:p>
          <a:p>
            <a:pPr marL="0" indent="0">
              <a:buNone/>
              <a:defRPr/>
            </a:pPr>
            <a:r>
              <a:rPr lang="de-DE" altLang="de-DE" sz="2000" dirty="0"/>
              <a:t>			zum Zuschlag nach </a:t>
            </a:r>
            <a:r>
              <a:rPr lang="de-DE" altLang="de-DE" sz="2000" dirty="0" err="1"/>
              <a:t>KWKG</a:t>
            </a:r>
            <a:endParaRPr lang="de-DE" altLang="de-DE" sz="2000" dirty="0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9388E283-0A5C-499A-9FAF-B331DE38D3DA}"/>
              </a:ext>
            </a:extLst>
          </p:cNvPr>
          <p:cNvSpPr/>
          <p:nvPr/>
        </p:nvSpPr>
        <p:spPr>
          <a:xfrm>
            <a:off x="683581" y="2681056"/>
            <a:ext cx="2334827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Anlagenbetreiber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6A0A44EB-5003-4F34-9B78-58931CCDD8B1}"/>
              </a:ext>
            </a:extLst>
          </p:cNvPr>
          <p:cNvSpPr/>
          <p:nvPr/>
        </p:nvSpPr>
        <p:spPr>
          <a:xfrm>
            <a:off x="8371643" y="2681056"/>
            <a:ext cx="2334827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Netzbetreiber</a:t>
            </a:r>
          </a:p>
        </p:txBody>
      </p:sp>
      <p:cxnSp>
        <p:nvCxnSpPr>
          <p:cNvPr id="5" name="Gerade Verbindung mit Pfeil 4">
            <a:extLst>
              <a:ext uri="{FF2B5EF4-FFF2-40B4-BE49-F238E27FC236}">
                <a16:creationId xmlns:a16="http://schemas.microsoft.com/office/drawing/2014/main" id="{5996BFDF-9997-4718-92CD-D6292C95B281}"/>
              </a:ext>
            </a:extLst>
          </p:cNvPr>
          <p:cNvCxnSpPr>
            <a:cxnSpLocks/>
            <a:stCxn id="2" idx="3"/>
            <a:endCxn id="3" idx="1"/>
          </p:cNvCxnSpPr>
          <p:nvPr/>
        </p:nvCxnSpPr>
        <p:spPr>
          <a:xfrm>
            <a:off x="3018408" y="3138256"/>
            <a:ext cx="53532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9192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>
            <a:extLst>
              <a:ext uri="{FF2B5EF4-FFF2-40B4-BE49-F238E27FC236}">
                <a16:creationId xmlns:a16="http://schemas.microsoft.com/office/drawing/2014/main" id="{29935535-9E46-42AC-BDE0-5AC206E94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313" y="260350"/>
            <a:ext cx="8229600" cy="1143000"/>
          </a:xfrm>
        </p:spPr>
        <p:txBody>
          <a:bodyPr/>
          <a:lstStyle/>
          <a:p>
            <a:r>
              <a:rPr lang="de-DE" altLang="de-DE" sz="3200" dirty="0"/>
              <a:t>Anforderungen an KWK-Anlagen</a:t>
            </a:r>
          </a:p>
        </p:txBody>
      </p:sp>
      <p:sp>
        <p:nvSpPr>
          <p:cNvPr id="6147" name="Inhaltsplatzhalter 2">
            <a:extLst>
              <a:ext uri="{FF2B5EF4-FFF2-40B4-BE49-F238E27FC236}">
                <a16:creationId xmlns:a16="http://schemas.microsoft.com/office/drawing/2014/main" id="{623DB8F6-44C8-4707-85A7-0A28273122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de-DE" altLang="de-DE" sz="2000" dirty="0"/>
              <a:t>BHKW im Mehrfamilienhaus</a:t>
            </a:r>
          </a:p>
          <a:p>
            <a:pPr marL="0" indent="0">
              <a:buNone/>
              <a:defRPr/>
            </a:pPr>
            <a:endParaRPr lang="de-DE" altLang="de-DE" sz="2000" dirty="0"/>
          </a:p>
          <a:p>
            <a:pPr marL="0" indent="0">
              <a:buNone/>
              <a:defRPr/>
            </a:pPr>
            <a:endParaRPr lang="de-DE" altLang="de-DE" sz="2000" dirty="0"/>
          </a:p>
          <a:p>
            <a:pPr marL="0" indent="0">
              <a:buNone/>
              <a:defRPr/>
            </a:pPr>
            <a:r>
              <a:rPr lang="de-DE" altLang="de-DE" sz="2000" dirty="0"/>
              <a:t>			Netzanschluss-/Anschlussnutzungsvertrag</a:t>
            </a:r>
          </a:p>
          <a:p>
            <a:pPr marL="0" indent="0">
              <a:buNone/>
              <a:defRPr/>
            </a:pPr>
            <a:r>
              <a:rPr lang="de-DE" altLang="de-DE" sz="2000" dirty="0"/>
              <a:t>N			Einspeisevertrag und Vereinbarung</a:t>
            </a:r>
          </a:p>
          <a:p>
            <a:pPr marL="0" indent="0">
              <a:buNone/>
              <a:defRPr/>
            </a:pPr>
            <a:r>
              <a:rPr lang="de-DE" altLang="de-DE" sz="2000" dirty="0"/>
              <a:t>			zum Zuschlag nach </a:t>
            </a:r>
            <a:r>
              <a:rPr lang="de-DE" altLang="de-DE" sz="2000" dirty="0" err="1"/>
              <a:t>KWKG</a:t>
            </a:r>
            <a:endParaRPr lang="de-DE" altLang="de-DE" sz="2000" dirty="0"/>
          </a:p>
          <a:p>
            <a:pPr marL="0" indent="0">
              <a:buNone/>
              <a:defRPr/>
            </a:pPr>
            <a:endParaRPr lang="de-DE" altLang="de-DE" sz="2000" dirty="0"/>
          </a:p>
          <a:p>
            <a:pPr marL="0" indent="0">
              <a:buNone/>
              <a:defRPr/>
            </a:pPr>
            <a:r>
              <a:rPr lang="de-DE" altLang="de-DE" sz="2000" dirty="0"/>
              <a:t>Stromliefervertrag</a:t>
            </a:r>
          </a:p>
          <a:p>
            <a:pPr marL="0" indent="0">
              <a:buNone/>
              <a:defRPr/>
            </a:pPr>
            <a:r>
              <a:rPr lang="de-DE" altLang="de-DE" sz="2000" dirty="0"/>
              <a:t>			Wärmeliefervertrag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9388E283-0A5C-499A-9FAF-B331DE38D3DA}"/>
              </a:ext>
            </a:extLst>
          </p:cNvPr>
          <p:cNvSpPr/>
          <p:nvPr/>
        </p:nvSpPr>
        <p:spPr>
          <a:xfrm>
            <a:off x="683581" y="2681056"/>
            <a:ext cx="2334827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Anlagenbetreiber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6A0A44EB-5003-4F34-9B78-58931CCDD8B1}"/>
              </a:ext>
            </a:extLst>
          </p:cNvPr>
          <p:cNvSpPr/>
          <p:nvPr/>
        </p:nvSpPr>
        <p:spPr>
          <a:xfrm>
            <a:off x="8433787" y="2521257"/>
            <a:ext cx="2787588" cy="9854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Netzbetreiber</a:t>
            </a:r>
          </a:p>
        </p:txBody>
      </p:sp>
      <p:cxnSp>
        <p:nvCxnSpPr>
          <p:cNvPr id="5" name="Gerade Verbindung mit Pfeil 4">
            <a:extLst>
              <a:ext uri="{FF2B5EF4-FFF2-40B4-BE49-F238E27FC236}">
                <a16:creationId xmlns:a16="http://schemas.microsoft.com/office/drawing/2014/main" id="{5996BFDF-9997-4718-92CD-D6292C95B281}"/>
              </a:ext>
            </a:extLst>
          </p:cNvPr>
          <p:cNvCxnSpPr>
            <a:cxnSpLocks/>
            <a:stCxn id="2" idx="3"/>
          </p:cNvCxnSpPr>
          <p:nvPr/>
        </p:nvCxnSpPr>
        <p:spPr>
          <a:xfrm flipV="1">
            <a:off x="3018408" y="3045040"/>
            <a:ext cx="5415379" cy="932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id="{D6913609-97C4-4231-9B36-ABD30DD66353}"/>
              </a:ext>
            </a:extLst>
          </p:cNvPr>
          <p:cNvCxnSpPr>
            <a:stCxn id="2" idx="2"/>
          </p:cNvCxnSpPr>
          <p:nvPr/>
        </p:nvCxnSpPr>
        <p:spPr>
          <a:xfrm>
            <a:off x="1850995" y="3595456"/>
            <a:ext cx="22193" cy="17844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hteck 6">
            <a:extLst>
              <a:ext uri="{FF2B5EF4-FFF2-40B4-BE49-F238E27FC236}">
                <a16:creationId xmlns:a16="http://schemas.microsoft.com/office/drawing/2014/main" id="{E8E6B2FB-EC66-4746-9793-E4793824EF65}"/>
              </a:ext>
            </a:extLst>
          </p:cNvPr>
          <p:cNvSpPr/>
          <p:nvPr/>
        </p:nvSpPr>
        <p:spPr>
          <a:xfrm>
            <a:off x="609599" y="5379868"/>
            <a:ext cx="245763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Stromnutzer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B149FDD7-479D-41B0-968D-AC488898CC84}"/>
              </a:ext>
            </a:extLst>
          </p:cNvPr>
          <p:cNvSpPr/>
          <p:nvPr/>
        </p:nvSpPr>
        <p:spPr>
          <a:xfrm>
            <a:off x="4527612" y="5337237"/>
            <a:ext cx="21306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Wärmenutzer</a:t>
            </a:r>
          </a:p>
        </p:txBody>
      </p: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B1F77C14-C9B0-4518-B212-6FED7F028E7B}"/>
              </a:ext>
            </a:extLst>
          </p:cNvPr>
          <p:cNvCxnSpPr/>
          <p:nvPr/>
        </p:nvCxnSpPr>
        <p:spPr>
          <a:xfrm flipH="1" flipV="1">
            <a:off x="1850994" y="3662039"/>
            <a:ext cx="3706427" cy="15957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2244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>
            <a:extLst>
              <a:ext uri="{FF2B5EF4-FFF2-40B4-BE49-F238E27FC236}">
                <a16:creationId xmlns:a16="http://schemas.microsoft.com/office/drawing/2014/main" id="{29935535-9E46-42AC-BDE0-5AC206E94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313" y="260350"/>
            <a:ext cx="8229600" cy="1143000"/>
          </a:xfrm>
        </p:spPr>
        <p:txBody>
          <a:bodyPr/>
          <a:lstStyle/>
          <a:p>
            <a:r>
              <a:rPr lang="de-DE" altLang="de-DE" sz="3200" dirty="0"/>
              <a:t>Anforderungen an KWK-Anlagen</a:t>
            </a:r>
          </a:p>
        </p:txBody>
      </p:sp>
      <p:sp>
        <p:nvSpPr>
          <p:cNvPr id="6147" name="Inhaltsplatzhalter 2">
            <a:extLst>
              <a:ext uri="{FF2B5EF4-FFF2-40B4-BE49-F238E27FC236}">
                <a16:creationId xmlns:a16="http://schemas.microsoft.com/office/drawing/2014/main" id="{623DB8F6-44C8-4707-85A7-0A28273122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endParaRPr lang="de-DE" altLang="de-DE" sz="2000" dirty="0"/>
          </a:p>
          <a:p>
            <a:pPr marL="0" indent="0">
              <a:buNone/>
              <a:defRPr/>
            </a:pPr>
            <a:endParaRPr lang="de-DE" altLang="de-DE" sz="2000" dirty="0"/>
          </a:p>
          <a:p>
            <a:pPr marL="0" indent="0">
              <a:buNone/>
              <a:defRPr/>
            </a:pPr>
            <a:endParaRPr lang="de-DE" altLang="de-DE" sz="2000" dirty="0"/>
          </a:p>
          <a:p>
            <a:pPr marL="0" indent="0">
              <a:buNone/>
              <a:defRPr/>
            </a:pPr>
            <a:endParaRPr lang="de-DE" altLang="de-DE" sz="2000" dirty="0"/>
          </a:p>
          <a:p>
            <a:pPr marL="0" indent="0" algn="ctr">
              <a:buNone/>
              <a:defRPr/>
            </a:pPr>
            <a:r>
              <a:rPr lang="de-DE" altLang="de-DE" sz="2000" dirty="0"/>
              <a:t>EEG-Umlage</a:t>
            </a:r>
          </a:p>
          <a:p>
            <a:pPr marL="0" indent="0" algn="ctr">
              <a:buNone/>
              <a:defRPr/>
            </a:pPr>
            <a:endParaRPr lang="de-DE" altLang="de-DE" sz="2000" dirty="0"/>
          </a:p>
          <a:p>
            <a:pPr>
              <a:buFont typeface="Arial" panose="020B0604020202020204" pitchFamily="34" charset="0"/>
              <a:buChar char="•"/>
              <a:defRPr/>
            </a:pPr>
            <a:endParaRPr lang="de-DE" altLang="de-DE" sz="2000" dirty="0"/>
          </a:p>
          <a:p>
            <a:pPr marL="0" indent="0" algn="ctr">
              <a:buNone/>
              <a:defRPr/>
            </a:pPr>
            <a:endParaRPr lang="de-DE" altLang="de-DE" sz="2000" dirty="0"/>
          </a:p>
          <a:p>
            <a:pPr marL="0" indent="0" algn="ctr">
              <a:buNone/>
              <a:defRPr/>
            </a:pPr>
            <a:endParaRPr lang="de-DE" altLang="de-DE" sz="2000" dirty="0"/>
          </a:p>
          <a:p>
            <a:pPr marL="0" indent="0">
              <a:buNone/>
              <a:defRPr/>
            </a:pPr>
            <a:endParaRPr lang="de-DE" altLang="de-DE" sz="2000" dirty="0"/>
          </a:p>
        </p:txBody>
      </p:sp>
    </p:spTree>
    <p:extLst>
      <p:ext uri="{BB962C8B-B14F-4D97-AF65-F5344CB8AC3E}">
        <p14:creationId xmlns:p14="http://schemas.microsoft.com/office/powerpoint/2010/main" val="3682902686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953</Words>
  <Application>Microsoft Office PowerPoint</Application>
  <PresentationFormat>Breitbild</PresentationFormat>
  <Paragraphs>182</Paragraphs>
  <Slides>25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25</vt:i4>
      </vt:variant>
    </vt:vector>
  </HeadingPairs>
  <TitlesOfParts>
    <vt:vector size="29" baseType="lpstr">
      <vt:lpstr>Arial</vt:lpstr>
      <vt:lpstr>Calibri</vt:lpstr>
      <vt:lpstr>Standarddesign</vt:lpstr>
      <vt:lpstr>1_Standarddesign</vt:lpstr>
      <vt:lpstr>KWK-Qualifikationsseminar  „Die gesetzlich bzw. rechtlich relevanten Anforderungen im Überblick (Grundlagen)“  Dr. Bönning Rechtsanwaltsgesellschaft mbH, Rechtsanwältin Dr. Christina Bönning-Huber, zugleich Fachanwältin für Bau- und Architektenrecht und Fachanwältin für Verwaltungsrecht</vt:lpstr>
      <vt:lpstr>Anforderungen an KWK-Anlagen</vt:lpstr>
      <vt:lpstr>Anforderungen an KWK-Anlagen</vt:lpstr>
      <vt:lpstr>Anforderungen an KWK-Anlagen</vt:lpstr>
      <vt:lpstr>Anforderungen an KWK-Anlagen</vt:lpstr>
      <vt:lpstr>Anforderungen an KWK-Anlagen</vt:lpstr>
      <vt:lpstr>Anforderungen an KWK-Anlagen</vt:lpstr>
      <vt:lpstr>Anforderungen an KWK-Anlagen</vt:lpstr>
      <vt:lpstr>Anforderungen an KWK-Anlagen</vt:lpstr>
      <vt:lpstr>Anforderungen an KWK-Anlagen</vt:lpstr>
      <vt:lpstr>Anforderungen an KWK-Anlagen</vt:lpstr>
      <vt:lpstr>Anforderungen an KWK-Anlagen</vt:lpstr>
      <vt:lpstr>Anforderungen an KWK-Anlagen</vt:lpstr>
      <vt:lpstr>Anforderungen an KWK-Anlagen</vt:lpstr>
      <vt:lpstr>Anforderungen an KWK-Anlagen</vt:lpstr>
      <vt:lpstr>Anforderungen an KWK-Anlagen</vt:lpstr>
      <vt:lpstr>Anforderungen an KWK-Anlagen</vt:lpstr>
      <vt:lpstr>Anforderungen an KWK-Anlagen</vt:lpstr>
      <vt:lpstr>Anforderungen an KWK-Anlagen</vt:lpstr>
      <vt:lpstr>Anforderungen an KWK-Anlagen</vt:lpstr>
      <vt:lpstr>Anforderungen an KWK-Anlagen</vt:lpstr>
      <vt:lpstr>Anforderungen an KWK-Anlagen</vt:lpstr>
      <vt:lpstr>Anforderungen an KWK-Anlagen</vt:lpstr>
      <vt:lpstr>Anforderungen an KWK-Anlagen</vt:lpstr>
      <vt:lpstr>  Vielen Dank für Ihre Aufmerksamkeit!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Dr. Bönning</dc:creator>
  <cp:lastModifiedBy>Dr. Bönning</cp:lastModifiedBy>
  <cp:revision>31</cp:revision>
  <dcterms:created xsi:type="dcterms:W3CDTF">2018-02-15T18:51:40Z</dcterms:created>
  <dcterms:modified xsi:type="dcterms:W3CDTF">2018-03-04T17:29:55Z</dcterms:modified>
</cp:coreProperties>
</file>